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97" r:id="rId4"/>
    <p:sldId id="313" r:id="rId5"/>
    <p:sldId id="314" r:id="rId6"/>
    <p:sldId id="317" r:id="rId7"/>
    <p:sldId id="404" r:id="rId8"/>
    <p:sldId id="319" r:id="rId9"/>
    <p:sldId id="409" r:id="rId10"/>
    <p:sldId id="410" r:id="rId11"/>
    <p:sldId id="411" r:id="rId12"/>
    <p:sldId id="412" r:id="rId13"/>
    <p:sldId id="413" r:id="rId14"/>
    <p:sldId id="414" r:id="rId15"/>
    <p:sldId id="415" r:id="rId16"/>
    <p:sldId id="416" r:id="rId17"/>
    <p:sldId id="417" r:id="rId18"/>
    <p:sldId id="418" r:id="rId19"/>
    <p:sldId id="318" r:id="rId20"/>
    <p:sldId id="421" r:id="rId21"/>
    <p:sldId id="424" r:id="rId22"/>
    <p:sldId id="422" r:id="rId23"/>
    <p:sldId id="423" r:id="rId24"/>
    <p:sldId id="425" r:id="rId25"/>
    <p:sldId id="426" r:id="rId26"/>
    <p:sldId id="427" r:id="rId27"/>
    <p:sldId id="370" r:id="rId28"/>
    <p:sldId id="420" r:id="rId29"/>
    <p:sldId id="407" r:id="rId30"/>
    <p:sldId id="408" r:id="rId31"/>
    <p:sldId id="438" r:id="rId32"/>
    <p:sldId id="428" r:id="rId33"/>
    <p:sldId id="343" r:id="rId34"/>
    <p:sldId id="345" r:id="rId35"/>
    <p:sldId id="346" r:id="rId36"/>
    <p:sldId id="347" r:id="rId37"/>
    <p:sldId id="348" r:id="rId38"/>
    <p:sldId id="349" r:id="rId39"/>
    <p:sldId id="350" r:id="rId40"/>
    <p:sldId id="351" r:id="rId41"/>
    <p:sldId id="332" r:id="rId42"/>
    <p:sldId id="334" r:id="rId43"/>
    <p:sldId id="378" r:id="rId44"/>
    <p:sldId id="382" r:id="rId45"/>
  </p:sldIdLst>
  <p:sldSz cx="9144000" cy="6858000" type="screen4x3"/>
  <p:notesSz cx="6184900" cy="93218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8E1D"/>
    <a:srgbClr val="2000EA"/>
    <a:srgbClr val="FF6100"/>
    <a:srgbClr val="FB0008"/>
    <a:srgbClr val="E6A20E"/>
    <a:srgbClr val="140087"/>
    <a:srgbClr val="1700AE"/>
    <a:srgbClr val="1123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2800" autoAdjust="0"/>
    <p:restoredTop sz="70196" autoAdjust="0"/>
  </p:normalViewPr>
  <p:slideViewPr>
    <p:cSldViewPr snapToGrid="0" snapToObjects="1">
      <p:cViewPr varScale="1">
        <p:scale>
          <a:sx n="58" d="100"/>
          <a:sy n="58" d="100"/>
        </p:scale>
        <p:origin x="2299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7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30T23:13:41.3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30T23:02:35.7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30T23:02:36.7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680123" cy="4677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503346" y="0"/>
            <a:ext cx="2680123" cy="4677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0CF57B-C747-FC49-8C8F-81AE37C96CA4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1165225"/>
            <a:ext cx="4194175" cy="31464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18490" y="4486116"/>
            <a:ext cx="4947920" cy="367045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54093"/>
            <a:ext cx="2680123" cy="4677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503346" y="8854093"/>
            <a:ext cx="2680123" cy="4677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62E29-99FC-EB40-923F-D38E4FE7B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67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Ex 2. Topological sort algorithm. (</a:t>
            </a:r>
            <a:r>
              <a:rPr lang="en-US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directed cycles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021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SE" dirty="0"/>
              <a:t>David Kauchak</a:t>
            </a:r>
          </a:p>
          <a:p>
            <a:r>
              <a:rPr lang="en-US" altLang="en-SE" dirty="0"/>
              <a:t>cs161</a:t>
            </a:r>
          </a:p>
          <a:p>
            <a:r>
              <a:rPr lang="en-US" altLang="en-SE" dirty="0"/>
              <a:t>Summer 2009</a:t>
            </a:r>
          </a:p>
          <a:p>
            <a:r>
              <a:rPr lang="en-US" altLang="en-SE" dirty="0"/>
              <a:t>Graphs: MSTs</a:t>
            </a:r>
            <a:br>
              <a:rPr lang="en-US" altLang="en-SE" dirty="0"/>
            </a:br>
            <a:r>
              <a:rPr lang="en-US" altLang="en-SE" dirty="0"/>
              <a:t>and Shortest Paths https://cs.pomona.edu/~dkauchak/classes/algorithms/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117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Now, Relax all the edges one more time i.e. the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Nth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 time and based on the below two cases we can detect the negative cycle: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Case 1 (Negative cycle exists): For any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edge(u, v, weight), if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Nunito" pitchFamily="2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[u] + weight &lt;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Nunito" pitchFamily="2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[v]</a:t>
            </a:r>
            <a:endParaRPr lang="en-GB" b="0" i="0" dirty="0">
              <a:solidFill>
                <a:srgbClr val="273239"/>
              </a:solidFill>
              <a:effectLst/>
              <a:latin typeface="Nunito" pitchFamily="2" charset="0"/>
            </a:endParaRP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Case 2 (No Negative cycle) : case 1 fails for all the edges.</a:t>
            </a:r>
          </a:p>
          <a:p>
            <a:endParaRPr lang="en-GB" dirty="0"/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Initialize distance array </a:t>
            </a:r>
            <a:r>
              <a:rPr lang="en-GB" b="0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[] for each vertex ‘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‘ as 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 = INFINITY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Assume any vertex (let’s say ‘0’) as source and assign 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Relax all the 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edges(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u,v,weight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N-1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times as per the below condition: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 = minimum(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[v], distance[u] + weight)</a:t>
            </a:r>
            <a:endParaRPr lang="en-GB" b="0" i="0" dirty="0"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Now, Relax all the edges one more time i.e. the 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Nth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time and based on the below two cases we can detect the negative cycle: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Case 1 (Negative cycle exists): For any 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edge(u, v, weight), if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[u] + weight &lt;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</a:t>
            </a:r>
            <a:endParaRPr lang="en-GB" b="0" i="0" dirty="0"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Case 2 (No Negative cycle) : case 1 fails for all the edges.</a:t>
            </a:r>
            <a:endParaRPr lang="en-S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015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Initialize distance array </a:t>
            </a:r>
            <a:r>
              <a:rPr lang="en-GB" b="0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[] for each vertex ‘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‘ as 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 = INFINITY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Assume any vertex (let’s say ‘0’) as source and assign 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Relax all the 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edges(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u,v,weight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N-1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times as per the below condition: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 = minimum(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[v], distance[u] + weight)</a:t>
            </a:r>
            <a:endParaRPr lang="en-GB" b="0" i="0" dirty="0"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Now, Relax all the edges one more time i.e. the 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Nth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time and based on the below two cases we can detect the negative cycle: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Case 1 (Negative cycle exists): For any 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edge(u, v, weight), if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[u] + weight &lt;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</a:t>
            </a:r>
            <a:endParaRPr lang="en-GB" b="0" i="0" dirty="0"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Case 2 (No Negative cycle) : case 1 fails for all the edges.</a:t>
            </a:r>
            <a:endParaRPr lang="en-S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50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is the time complexity of Bellman-Ford single-source shortest path algorithm on a complete graph of n vertices?</a:t>
            </a:r>
          </a:p>
          <a:p>
            <a:r>
              <a:rPr lang="en-GB" dirty="0"/>
              <a:t>ANS: O</a:t>
            </a:r>
            <a:r>
              <a:rPr lang="el-GR" dirty="0"/>
              <a:t>(</a:t>
            </a:r>
            <a:r>
              <a:rPr lang="en-GB" dirty="0"/>
              <a:t>V3)</a:t>
            </a:r>
          </a:p>
          <a:p>
            <a:r>
              <a:rPr lang="en-GB" dirty="0"/>
              <a:t>Time complexity of Bellman-Ford Algorithm Example 1 is O(VE) where V is number of vertices and E is number edges . If the graph is complete, the value of E becomes O(V2). So overall time complexity becomes O(V3)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4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68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60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21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81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67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88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76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56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5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58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24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21443-D73C-634A-A910-7320408C156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3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18.png"/><Relationship Id="rId4" Type="http://schemas.openxmlformats.org/officeDocument/2006/relationships/customXml" Target="../ink/ink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tags" Target="../tags/tag4.xml"/><Relationship Id="rId7" Type="http://schemas.openxmlformats.org/officeDocument/2006/relationships/image" Target="../media/image26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.xml"/><Relationship Id="rId10" Type="http://schemas.openxmlformats.org/officeDocument/2006/relationships/customXml" Target="../ink/ink3.xml"/><Relationship Id="rId4" Type="http://schemas.openxmlformats.org/officeDocument/2006/relationships/tags" Target="../tags/tag5.xml"/><Relationship Id="rId9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0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bZkzH5x0SKU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121" y="1146752"/>
            <a:ext cx="7952128" cy="2625208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Lecture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/>
              <a:t>5.0</a:t>
            </a:r>
            <a:br>
              <a:rPr lang="en-US" altLang="zh-CN" dirty="0">
                <a:solidFill>
                  <a:schemeClr val="accent1"/>
                </a:solidFill>
              </a:rPr>
            </a:br>
            <a:r>
              <a:rPr lang="en-US" dirty="0"/>
              <a:t>Shortest Paths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Department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of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Computer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Science</a:t>
            </a:r>
          </a:p>
          <a:p>
            <a:r>
              <a:rPr lang="en-US" sz="2000" dirty="0">
                <a:solidFill>
                  <a:schemeClr val="tx1"/>
                </a:solidFill>
              </a:rPr>
              <a:t>Hofstra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University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756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93300-E79B-A30C-FB3E-DB92AD68A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Graph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816D8-2144-208F-51D1-5DE1BA1EF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38EA37-DCE5-57B3-CDC7-126279ED9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68" y="1867933"/>
            <a:ext cx="7862463" cy="39904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9A4969-794D-382B-27D1-20CC5646B9A4}"/>
              </a:ext>
            </a:extLst>
          </p:cNvPr>
          <p:cNvSpPr txBox="1"/>
          <p:nvPr/>
        </p:nvSpPr>
        <p:spPr>
          <a:xfrm>
            <a:off x="7131353" y="37841"/>
            <a:ext cx="1959639" cy="523220"/>
          </a:xfrm>
          <a:prstGeom prst="rect">
            <a:avLst/>
          </a:prstGeom>
          <a:solidFill>
            <a:srgbClr val="ED7D31"/>
          </a:solidFill>
          <a:ln w="38100" cap="flat" cmpd="sng" algn="ctr">
            <a:solidFill>
              <a:srgbClr val="ED7D31">
                <a:shade val="15000"/>
              </a:srgbClr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</a:t>
            </a:r>
            <a:endParaRPr kumimoji="0" lang="en-S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4030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E8041-B38F-2C46-34E4-12333279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Initialize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67C86-4481-151F-69BA-6395BBA93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BAF77F-78EE-8D22-20A0-24E4F7D08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1736027"/>
            <a:ext cx="7648339" cy="33859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A24EF9-9E70-2A32-4E3F-564240CAC99D}"/>
              </a:ext>
            </a:extLst>
          </p:cNvPr>
          <p:cNvSpPr txBox="1"/>
          <p:nvPr/>
        </p:nvSpPr>
        <p:spPr>
          <a:xfrm>
            <a:off x="7131353" y="37841"/>
            <a:ext cx="1959639" cy="523220"/>
          </a:xfrm>
          <a:prstGeom prst="rect">
            <a:avLst/>
          </a:prstGeom>
          <a:solidFill>
            <a:srgbClr val="ED7D31"/>
          </a:solidFill>
          <a:ln w="38100" cap="flat" cmpd="sng" algn="ctr">
            <a:solidFill>
              <a:srgbClr val="ED7D31">
                <a:shade val="15000"/>
              </a:srgbClr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</a:t>
            </a:r>
            <a:endParaRPr kumimoji="0" lang="en-S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4546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68BE9-BAF9-7368-6B82-95FF25A19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Visit Node A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2CB22-8B02-6024-DB1A-DB7765E85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30F201-3B8A-2F91-FCF5-64B10D1DF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04" y="1600200"/>
            <a:ext cx="7668791" cy="34016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E7BF997-AFAE-BF31-2C13-E3DDA96E079A}"/>
                  </a:ext>
                </a:extLst>
              </p:cNvPr>
              <p:cNvSpPr/>
              <p:nvPr/>
            </p:nvSpPr>
            <p:spPr>
              <a:xfrm>
                <a:off x="1562099" y="5257800"/>
                <a:ext cx="6019799" cy="1200329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[B]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&gt;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[A] + e[A][B].weight()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0+2 = 2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[B]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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[A] + e[A][B].weight()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 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=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&gt;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[A] + e[A][D].weight()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0+8 = 8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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[A] + e[A][D].weight() = 8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E7BF997-AFAE-BF31-2C13-E3DDA96E0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099" y="5257800"/>
                <a:ext cx="6019799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414E581-497A-4E2B-BCDB-1BE2F6CDE145}"/>
                  </a:ext>
                </a:extLst>
              </p14:cNvPr>
              <p14:cNvContentPartPr/>
              <p14:nvPr/>
            </p14:nvContentPartPr>
            <p14:xfrm>
              <a:off x="11997012" y="5454608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414E581-497A-4E2B-BCDB-1BE2F6CDE14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988372" y="544560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CD87517-0F60-7535-C6D3-ADD3108147E7}"/>
              </a:ext>
            </a:extLst>
          </p:cNvPr>
          <p:cNvSpPr txBox="1"/>
          <p:nvPr/>
        </p:nvSpPr>
        <p:spPr>
          <a:xfrm>
            <a:off x="7131353" y="37841"/>
            <a:ext cx="1959639" cy="523220"/>
          </a:xfrm>
          <a:prstGeom prst="rect">
            <a:avLst/>
          </a:prstGeom>
          <a:solidFill>
            <a:srgbClr val="ED7D31"/>
          </a:solidFill>
          <a:ln w="38100" cap="flat" cmpd="sng" algn="ctr">
            <a:solidFill>
              <a:srgbClr val="ED7D31">
                <a:shade val="15000"/>
              </a:srgbClr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</a:t>
            </a:r>
            <a:endParaRPr kumimoji="0" lang="en-S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963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F8D1D-A738-2941-0E14-4854DDC88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Visit Node B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DFA1F-E60C-28A1-CBF2-CD9129D07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92E6F0-6E4F-8226-2C36-DBE19FB37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85" y="1573502"/>
            <a:ext cx="7529830" cy="33531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30AFDE1-4BE3-1924-5DAC-80F6E009C6EA}"/>
                  </a:ext>
                </a:extLst>
              </p:cNvPr>
              <p:cNvSpPr/>
              <p:nvPr/>
            </p:nvSpPr>
            <p:spPr>
              <a:xfrm>
                <a:off x="1823867" y="5109250"/>
                <a:ext cx="5889171" cy="1200329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= 8 &gt;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[B] + e[B][D].weight()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2+5 = 7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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[B] + e[B][D].weight() = 7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&gt;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[B] + e[B][E].weight()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2+6 = 8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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[B] + e[B][E].weight() = 8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30AFDE1-4BE3-1924-5DAC-80F6E009C6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867" y="5109250"/>
                <a:ext cx="5889171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SMARTInkShape-169">
            <a:extLst>
              <a:ext uri="{FF2B5EF4-FFF2-40B4-BE49-F238E27FC236}">
                <a16:creationId xmlns:a16="http://schemas.microsoft.com/office/drawing/2014/main" id="{5BB196DC-AB5E-4997-9231-4C229A6DCFD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768453" y="580430"/>
            <a:ext cx="17860" cy="17860"/>
          </a:xfrm>
          <a:custGeom>
            <a:avLst/>
            <a:gdLst/>
            <a:ahLst/>
            <a:cxnLst/>
            <a:rect l="0" t="0" r="0" b="0"/>
            <a:pathLst>
              <a:path w="17860" h="17860">
                <a:moveTo>
                  <a:pt x="17859" y="17859"/>
                </a:moveTo>
                <a:lnTo>
                  <a:pt x="17859" y="17859"/>
                </a:lnTo>
                <a:lnTo>
                  <a:pt x="10171" y="17859"/>
                </a:lnTo>
                <a:lnTo>
                  <a:pt x="4557" y="13119"/>
                </a:lnTo>
                <a:lnTo>
                  <a:pt x="2025" y="8145"/>
                </a:lnTo>
                <a:lnTo>
                  <a:pt x="0" y="0"/>
                </a:lnTo>
              </a:path>
            </a:pathLst>
          </a:custGeom>
          <a:ln w="19050">
            <a:solidFill>
              <a:srgbClr val="FF0000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6F2A3B-23C2-582A-FBA3-AF56B81E7D32}"/>
              </a:ext>
            </a:extLst>
          </p:cNvPr>
          <p:cNvSpPr txBox="1"/>
          <p:nvPr/>
        </p:nvSpPr>
        <p:spPr>
          <a:xfrm>
            <a:off x="7131353" y="37841"/>
            <a:ext cx="1959639" cy="523220"/>
          </a:xfrm>
          <a:prstGeom prst="rect">
            <a:avLst/>
          </a:prstGeom>
          <a:solidFill>
            <a:srgbClr val="ED7D31"/>
          </a:solidFill>
          <a:ln w="38100" cap="flat" cmpd="sng" algn="ctr">
            <a:solidFill>
              <a:srgbClr val="ED7D31">
                <a:shade val="15000"/>
              </a:srgbClr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</a:t>
            </a:r>
            <a:endParaRPr kumimoji="0" lang="en-S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576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2CFE2-7589-A0BC-5C3E-7541A9C4A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Visit Node D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63FA0-2E08-1F91-DAEC-FEECED5A0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583318"/>
          </a:xfrm>
        </p:spPr>
        <p:txBody>
          <a:bodyPr/>
          <a:lstStyle/>
          <a:p>
            <a:endParaRPr lang="en-S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34B5F2-A1CF-960F-18F1-2D3BB58BD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57" y="1600200"/>
            <a:ext cx="7402285" cy="33052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2AAD769-EEEB-B87E-6257-7690EB96F1FA}"/>
                  </a:ext>
                </a:extLst>
              </p:cNvPr>
              <p:cNvSpPr/>
              <p:nvPr/>
            </p:nvSpPr>
            <p:spPr>
              <a:xfrm>
                <a:off x="1725386" y="5088003"/>
                <a:ext cx="5998028" cy="1200329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= 8 &lt;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+ e[D][E].weight()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7+3 = 10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 update,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stays 8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[F]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&gt;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+ e[D][F].weight()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7+2 = 9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[F]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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+ e[D][E].weight() = 9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2AAD769-EEEB-B87E-6257-7690EB96F1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386" y="5088003"/>
                <a:ext cx="5998028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E980239-FCF7-1CEF-A6D9-74A05BAC7277}"/>
              </a:ext>
            </a:extLst>
          </p:cNvPr>
          <p:cNvSpPr txBox="1"/>
          <p:nvPr/>
        </p:nvSpPr>
        <p:spPr>
          <a:xfrm>
            <a:off x="7131353" y="37841"/>
            <a:ext cx="1959639" cy="523220"/>
          </a:xfrm>
          <a:prstGeom prst="rect">
            <a:avLst/>
          </a:prstGeom>
          <a:solidFill>
            <a:srgbClr val="ED7D31"/>
          </a:solidFill>
          <a:ln w="38100" cap="flat" cmpd="sng" algn="ctr">
            <a:solidFill>
              <a:srgbClr val="ED7D31">
                <a:shade val="15000"/>
              </a:srgbClr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</a:t>
            </a:r>
            <a:endParaRPr kumimoji="0" lang="en-S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616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E61FD-BC1B-F772-7336-6DABCC2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Visit Node 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2EBAB-D624-275D-2AA9-C87F5F591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8F4B8A-132B-7B1B-B0A0-E8AE2B4CD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27" y="1558853"/>
            <a:ext cx="7377571" cy="3275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B508262-F265-4F7D-A8B8-DD2CE10A66A1}"/>
                  </a:ext>
                </a:extLst>
              </p:cNvPr>
              <p:cNvSpPr/>
              <p:nvPr/>
            </p:nvSpPr>
            <p:spPr>
              <a:xfrm>
                <a:off x="1572986" y="4962491"/>
                <a:ext cx="5998028" cy="1200329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[C]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&gt;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+ e[E][C].weight()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8+9 = 17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[C]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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+ e[E][C].weight() = 17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[F] = 9 =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+ e[E][F].weight()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8+1 = 9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 update,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[F] stays 9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B508262-F265-4F7D-A8B8-DD2CE10A66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986" y="4962491"/>
                <a:ext cx="5998028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F0E4A45-42E3-460C-4651-F1FABEF77677}"/>
              </a:ext>
            </a:extLst>
          </p:cNvPr>
          <p:cNvSpPr txBox="1"/>
          <p:nvPr/>
        </p:nvSpPr>
        <p:spPr>
          <a:xfrm>
            <a:off x="7131353" y="37841"/>
            <a:ext cx="1959639" cy="523220"/>
          </a:xfrm>
          <a:prstGeom prst="rect">
            <a:avLst/>
          </a:prstGeom>
          <a:solidFill>
            <a:srgbClr val="ED7D31"/>
          </a:solidFill>
          <a:ln w="38100" cap="flat" cmpd="sng" algn="ctr">
            <a:solidFill>
              <a:srgbClr val="ED7D31">
                <a:shade val="15000"/>
              </a:srgbClr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</a:t>
            </a:r>
            <a:endParaRPr kumimoji="0" lang="en-S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462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2058F-B253-6034-C2D9-63E2059F0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Visit Node F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9B6F2-0A2E-64B5-FCFE-CFD60C36F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61F58A-D3A3-86DE-6EA5-E362546AC44D}"/>
              </a:ext>
            </a:extLst>
          </p:cNvPr>
          <p:cNvSpPr/>
          <p:nvPr/>
        </p:nvSpPr>
        <p:spPr>
          <a:xfrm>
            <a:off x="1752601" y="5002666"/>
            <a:ext cx="5998028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[C] = 17 &gt;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[F] + e[F][C].weight() =</a:t>
            </a: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9+3 = 12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[C]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[F] + e[F][C].weight() = 12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47957E-630F-A719-CF36-C27F1A303C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42295" y="1589099"/>
            <a:ext cx="7411810" cy="33222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253D1C-DA3C-10DB-A7C8-08BFEB9FBE8E}"/>
              </a:ext>
            </a:extLst>
          </p:cNvPr>
          <p:cNvSpPr txBox="1"/>
          <p:nvPr/>
        </p:nvSpPr>
        <p:spPr>
          <a:xfrm>
            <a:off x="7131353" y="37841"/>
            <a:ext cx="1959639" cy="523220"/>
          </a:xfrm>
          <a:prstGeom prst="rect">
            <a:avLst/>
          </a:prstGeom>
          <a:solidFill>
            <a:srgbClr val="ED7D31"/>
          </a:solidFill>
          <a:ln w="38100" cap="flat" cmpd="sng" algn="ctr">
            <a:solidFill>
              <a:srgbClr val="ED7D31">
                <a:shade val="15000"/>
              </a:srgbClr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</a:t>
            </a:r>
            <a:endParaRPr kumimoji="0" lang="en-S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978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2C97D-008F-8B35-91F2-B7015BDAF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Algorithm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5BB42-8E0F-51A2-999D-78DB7AF3C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Table contains the shortest distance to each node N from the source node A, and its previous node in the shortest path</a:t>
            </a: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550E8A-A4B4-3EEB-0DBF-2DDCEFE64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186" y="2732313"/>
            <a:ext cx="7377571" cy="32580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B02CBE-7461-E090-E882-1B09A44F987E}"/>
              </a:ext>
            </a:extLst>
          </p:cNvPr>
          <p:cNvSpPr txBox="1"/>
          <p:nvPr/>
        </p:nvSpPr>
        <p:spPr>
          <a:xfrm>
            <a:off x="7131353" y="37841"/>
            <a:ext cx="1959639" cy="523220"/>
          </a:xfrm>
          <a:prstGeom prst="rect">
            <a:avLst/>
          </a:prstGeom>
          <a:solidFill>
            <a:srgbClr val="ED7D31"/>
          </a:solidFill>
          <a:ln w="38100" cap="flat" cmpd="sng" algn="ctr">
            <a:solidFill>
              <a:srgbClr val="ED7D31">
                <a:shade val="15000"/>
              </a:srgbClr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</a:t>
            </a:r>
            <a:endParaRPr kumimoji="0" lang="en-S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1789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1786D-A742-5EFF-285B-A1270A411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7FE2A-44BF-FBC4-6484-554D34A7B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the Shortest Path from A to C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3A6D-03DA-DBFE-15B4-0376D24C7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C’s previous node is F; F’s previous node is D; D’s previous node is B; B’s previous node is A</a:t>
            </a:r>
          </a:p>
          <a:p>
            <a:r>
              <a:rPr lang="en-GB" dirty="0"/>
              <a:t>Shortest Path from A to C is ABDFC</a:t>
            </a:r>
            <a:endParaRPr lang="en-SE" dirty="0"/>
          </a:p>
          <a:p>
            <a:endParaRPr lang="en-SE" dirty="0"/>
          </a:p>
          <a:p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994B03-C0B2-0222-E13D-CE6F1699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15349" y="2960913"/>
            <a:ext cx="7360901" cy="3258004"/>
          </a:xfrm>
          <a:prstGeom prst="rect">
            <a:avLst/>
          </a:prstGeom>
        </p:spPr>
      </p:pic>
      <p:sp>
        <p:nvSpPr>
          <p:cNvPr id="4" name="SMARTInkShape-151">
            <a:extLst>
              <a:ext uri="{FF2B5EF4-FFF2-40B4-BE49-F238E27FC236}">
                <a16:creationId xmlns:a16="http://schemas.microsoft.com/office/drawing/2014/main" id="{808AA4E6-5A1B-42EB-A158-C014E8376A4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241851" y="5036344"/>
            <a:ext cx="1607345" cy="89298"/>
          </a:xfrm>
          <a:custGeom>
            <a:avLst/>
            <a:gdLst/>
            <a:ahLst/>
            <a:cxnLst/>
            <a:rect l="0" t="0" r="0" b="0"/>
            <a:pathLst>
              <a:path w="1607345" h="89298">
                <a:moveTo>
                  <a:pt x="0" y="89297"/>
                </a:moveTo>
                <a:lnTo>
                  <a:pt x="0" y="89297"/>
                </a:lnTo>
                <a:lnTo>
                  <a:pt x="4740" y="84556"/>
                </a:lnTo>
                <a:lnTo>
                  <a:pt x="9714" y="82229"/>
                </a:lnTo>
                <a:lnTo>
                  <a:pt x="23916" y="79620"/>
                </a:lnTo>
                <a:lnTo>
                  <a:pt x="33766" y="74302"/>
                </a:lnTo>
                <a:lnTo>
                  <a:pt x="47818" y="71294"/>
                </a:lnTo>
                <a:lnTo>
                  <a:pt x="59699" y="65551"/>
                </a:lnTo>
                <a:lnTo>
                  <a:pt x="98687" y="56638"/>
                </a:lnTo>
                <a:lnTo>
                  <a:pt x="141846" y="53846"/>
                </a:lnTo>
                <a:lnTo>
                  <a:pt x="185486" y="53579"/>
                </a:lnTo>
                <a:lnTo>
                  <a:pt x="226156" y="53578"/>
                </a:lnTo>
                <a:lnTo>
                  <a:pt x="267111" y="53578"/>
                </a:lnTo>
                <a:lnTo>
                  <a:pt x="305440" y="53578"/>
                </a:lnTo>
                <a:lnTo>
                  <a:pt x="342627" y="53578"/>
                </a:lnTo>
                <a:lnTo>
                  <a:pt x="385511" y="53578"/>
                </a:lnTo>
                <a:lnTo>
                  <a:pt x="422424" y="53578"/>
                </a:lnTo>
                <a:lnTo>
                  <a:pt x="466480" y="53578"/>
                </a:lnTo>
                <a:lnTo>
                  <a:pt x="502800" y="53578"/>
                </a:lnTo>
                <a:lnTo>
                  <a:pt x="539335" y="53578"/>
                </a:lnTo>
                <a:lnTo>
                  <a:pt x="583300" y="53578"/>
                </a:lnTo>
                <a:lnTo>
                  <a:pt x="626196" y="53578"/>
                </a:lnTo>
                <a:lnTo>
                  <a:pt x="669176" y="53578"/>
                </a:lnTo>
                <a:lnTo>
                  <a:pt x="709563" y="53578"/>
                </a:lnTo>
                <a:lnTo>
                  <a:pt x="746718" y="53578"/>
                </a:lnTo>
                <a:lnTo>
                  <a:pt x="789875" y="56223"/>
                </a:lnTo>
                <a:lnTo>
                  <a:pt x="829500" y="61266"/>
                </a:lnTo>
                <a:lnTo>
                  <a:pt x="866446" y="66880"/>
                </a:lnTo>
                <a:lnTo>
                  <a:pt x="904965" y="70537"/>
                </a:lnTo>
                <a:lnTo>
                  <a:pt x="943267" y="70178"/>
                </a:lnTo>
                <a:lnTo>
                  <a:pt x="983058" y="65221"/>
                </a:lnTo>
                <a:lnTo>
                  <a:pt x="1023726" y="63044"/>
                </a:lnTo>
                <a:lnTo>
                  <a:pt x="1064429" y="62613"/>
                </a:lnTo>
                <a:lnTo>
                  <a:pt x="1099435" y="62539"/>
                </a:lnTo>
                <a:lnTo>
                  <a:pt x="1136306" y="62513"/>
                </a:lnTo>
                <a:lnTo>
                  <a:pt x="1177103" y="62508"/>
                </a:lnTo>
                <a:lnTo>
                  <a:pt x="1218858" y="62508"/>
                </a:lnTo>
                <a:lnTo>
                  <a:pt x="1254043" y="62508"/>
                </a:lnTo>
                <a:lnTo>
                  <a:pt x="1289783" y="61515"/>
                </a:lnTo>
                <a:lnTo>
                  <a:pt x="1322090" y="56370"/>
                </a:lnTo>
                <a:lnTo>
                  <a:pt x="1359223" y="54406"/>
                </a:lnTo>
                <a:lnTo>
                  <a:pt x="1402409" y="48946"/>
                </a:lnTo>
                <a:lnTo>
                  <a:pt x="1439752" y="44505"/>
                </a:lnTo>
                <a:lnTo>
                  <a:pt x="1476769" y="38762"/>
                </a:lnTo>
                <a:lnTo>
                  <a:pt x="1514303" y="33674"/>
                </a:lnTo>
                <a:lnTo>
                  <a:pt x="1537443" y="28829"/>
                </a:lnTo>
                <a:lnTo>
                  <a:pt x="1571929" y="22451"/>
                </a:lnTo>
                <a:lnTo>
                  <a:pt x="1581682" y="17255"/>
                </a:lnTo>
                <a:lnTo>
                  <a:pt x="1584283" y="14479"/>
                </a:lnTo>
                <a:lnTo>
                  <a:pt x="1592465" y="11396"/>
                </a:lnTo>
                <a:lnTo>
                  <a:pt x="1607321" y="8933"/>
                </a:lnTo>
                <a:lnTo>
                  <a:pt x="1607344" y="0"/>
                </a:lnTo>
                <a:lnTo>
                  <a:pt x="1598414" y="0"/>
                </a:lnTo>
              </a:path>
            </a:pathLst>
          </a:custGeom>
          <a:ln w="19050">
            <a:solidFill>
              <a:srgbClr val="FF0000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MARTInkShape-152">
            <a:extLst>
              <a:ext uri="{FF2B5EF4-FFF2-40B4-BE49-F238E27FC236}">
                <a16:creationId xmlns:a16="http://schemas.microsoft.com/office/drawing/2014/main" id="{7BEB87A7-2EFF-40F8-B331-936ABBD9BA0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197212" y="6116836"/>
            <a:ext cx="1562687" cy="142876"/>
          </a:xfrm>
          <a:custGeom>
            <a:avLst/>
            <a:gdLst/>
            <a:ahLst/>
            <a:cxnLst/>
            <a:rect l="0" t="0" r="0" b="0"/>
            <a:pathLst>
              <a:path w="1562687" h="142876">
                <a:moveTo>
                  <a:pt x="8920" y="62507"/>
                </a:moveTo>
                <a:lnTo>
                  <a:pt x="8920" y="62507"/>
                </a:lnTo>
                <a:lnTo>
                  <a:pt x="0" y="62507"/>
                </a:lnTo>
                <a:lnTo>
                  <a:pt x="40936" y="63500"/>
                </a:lnTo>
                <a:lnTo>
                  <a:pt x="81046" y="74936"/>
                </a:lnTo>
                <a:lnTo>
                  <a:pt x="123341" y="80285"/>
                </a:lnTo>
                <a:lnTo>
                  <a:pt x="164623" y="87223"/>
                </a:lnTo>
                <a:lnTo>
                  <a:pt x="204895" y="95160"/>
                </a:lnTo>
                <a:lnTo>
                  <a:pt x="247141" y="102563"/>
                </a:lnTo>
                <a:lnTo>
                  <a:pt x="289869" y="109197"/>
                </a:lnTo>
                <a:lnTo>
                  <a:pt x="333542" y="116171"/>
                </a:lnTo>
                <a:lnTo>
                  <a:pt x="370956" y="122974"/>
                </a:lnTo>
                <a:lnTo>
                  <a:pt x="412265" y="124612"/>
                </a:lnTo>
                <a:lnTo>
                  <a:pt x="449786" y="124936"/>
                </a:lnTo>
                <a:lnTo>
                  <a:pt x="493946" y="127646"/>
                </a:lnTo>
                <a:lnTo>
                  <a:pt x="532140" y="132700"/>
                </a:lnTo>
                <a:lnTo>
                  <a:pt x="571766" y="133700"/>
                </a:lnTo>
                <a:lnTo>
                  <a:pt x="611489" y="136542"/>
                </a:lnTo>
                <a:lnTo>
                  <a:pt x="640558" y="140998"/>
                </a:lnTo>
                <a:lnTo>
                  <a:pt x="675300" y="142318"/>
                </a:lnTo>
                <a:lnTo>
                  <a:pt x="709735" y="142709"/>
                </a:lnTo>
                <a:lnTo>
                  <a:pt x="751595" y="142842"/>
                </a:lnTo>
                <a:lnTo>
                  <a:pt x="786802" y="142865"/>
                </a:lnTo>
                <a:lnTo>
                  <a:pt x="824732" y="142873"/>
                </a:lnTo>
                <a:lnTo>
                  <a:pt x="868972" y="142875"/>
                </a:lnTo>
                <a:lnTo>
                  <a:pt x="911924" y="138135"/>
                </a:lnTo>
                <a:lnTo>
                  <a:pt x="949770" y="134773"/>
                </a:lnTo>
                <a:lnTo>
                  <a:pt x="993992" y="134108"/>
                </a:lnTo>
                <a:lnTo>
                  <a:pt x="1032199" y="129237"/>
                </a:lnTo>
                <a:lnTo>
                  <a:pt x="1070835" y="124857"/>
                </a:lnTo>
                <a:lnTo>
                  <a:pt x="1107131" y="118112"/>
                </a:lnTo>
                <a:lnTo>
                  <a:pt x="1131373" y="114040"/>
                </a:lnTo>
                <a:lnTo>
                  <a:pt x="1169609" y="101925"/>
                </a:lnTo>
                <a:lnTo>
                  <a:pt x="1206848" y="93972"/>
                </a:lnTo>
                <a:lnTo>
                  <a:pt x="1246766" y="82019"/>
                </a:lnTo>
                <a:lnTo>
                  <a:pt x="1289242" y="70870"/>
                </a:lnTo>
                <a:lnTo>
                  <a:pt x="1333569" y="62617"/>
                </a:lnTo>
                <a:lnTo>
                  <a:pt x="1371062" y="53011"/>
                </a:lnTo>
                <a:lnTo>
                  <a:pt x="1407646" y="41560"/>
                </a:lnTo>
                <a:lnTo>
                  <a:pt x="1446953" y="29743"/>
                </a:lnTo>
                <a:lnTo>
                  <a:pt x="1489372" y="19620"/>
                </a:lnTo>
                <a:lnTo>
                  <a:pt x="1530981" y="9860"/>
                </a:lnTo>
                <a:lnTo>
                  <a:pt x="1542268" y="8213"/>
                </a:lnTo>
                <a:lnTo>
                  <a:pt x="1562684" y="0"/>
                </a:lnTo>
                <a:lnTo>
                  <a:pt x="1562686" y="8820"/>
                </a:lnTo>
                <a:lnTo>
                  <a:pt x="1535897" y="8929"/>
                </a:lnTo>
              </a:path>
            </a:pathLst>
          </a:custGeom>
          <a:ln w="19050">
            <a:solidFill>
              <a:srgbClr val="FF0000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ARTInkShape-153">
            <a:extLst>
              <a:ext uri="{FF2B5EF4-FFF2-40B4-BE49-F238E27FC236}">
                <a16:creationId xmlns:a16="http://schemas.microsoft.com/office/drawing/2014/main" id="{4D94C0A6-2E44-4948-A6A6-C768563F4D7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411515" y="5429250"/>
            <a:ext cx="1293444" cy="80368"/>
          </a:xfrm>
          <a:custGeom>
            <a:avLst/>
            <a:gdLst/>
            <a:ahLst/>
            <a:cxnLst/>
            <a:rect l="0" t="0" r="0" b="0"/>
            <a:pathLst>
              <a:path w="1293444" h="80368">
                <a:moveTo>
                  <a:pt x="0" y="26789"/>
                </a:moveTo>
                <a:lnTo>
                  <a:pt x="0" y="26789"/>
                </a:lnTo>
                <a:lnTo>
                  <a:pt x="4740" y="31529"/>
                </a:lnTo>
                <a:lnTo>
                  <a:pt x="40165" y="44881"/>
                </a:lnTo>
                <a:lnTo>
                  <a:pt x="79481" y="56600"/>
                </a:lnTo>
                <a:lnTo>
                  <a:pt x="116375" y="60757"/>
                </a:lnTo>
                <a:lnTo>
                  <a:pt x="154876" y="68299"/>
                </a:lnTo>
                <a:lnTo>
                  <a:pt x="191190" y="71499"/>
                </a:lnTo>
                <a:lnTo>
                  <a:pt x="224660" y="77298"/>
                </a:lnTo>
                <a:lnTo>
                  <a:pt x="267980" y="79457"/>
                </a:lnTo>
                <a:lnTo>
                  <a:pt x="301983" y="80097"/>
                </a:lnTo>
                <a:lnTo>
                  <a:pt x="338736" y="80287"/>
                </a:lnTo>
                <a:lnTo>
                  <a:pt x="369823" y="80332"/>
                </a:lnTo>
                <a:lnTo>
                  <a:pt x="411313" y="80357"/>
                </a:lnTo>
                <a:lnTo>
                  <a:pt x="448741" y="80364"/>
                </a:lnTo>
                <a:lnTo>
                  <a:pt x="490808" y="80367"/>
                </a:lnTo>
                <a:lnTo>
                  <a:pt x="524661" y="80367"/>
                </a:lnTo>
                <a:lnTo>
                  <a:pt x="559826" y="79375"/>
                </a:lnTo>
                <a:lnTo>
                  <a:pt x="595382" y="74230"/>
                </a:lnTo>
                <a:lnTo>
                  <a:pt x="631052" y="72265"/>
                </a:lnTo>
                <a:lnTo>
                  <a:pt x="667748" y="71682"/>
                </a:lnTo>
                <a:lnTo>
                  <a:pt x="709600" y="71510"/>
                </a:lnTo>
                <a:lnTo>
                  <a:pt x="752428" y="70467"/>
                </a:lnTo>
                <a:lnTo>
                  <a:pt x="790693" y="65307"/>
                </a:lnTo>
                <a:lnTo>
                  <a:pt x="827167" y="63337"/>
                </a:lnTo>
                <a:lnTo>
                  <a:pt x="864101" y="62753"/>
                </a:lnTo>
                <a:lnTo>
                  <a:pt x="908006" y="61588"/>
                </a:lnTo>
                <a:lnTo>
                  <a:pt x="944632" y="57799"/>
                </a:lnTo>
                <a:lnTo>
                  <a:pt x="976123" y="55454"/>
                </a:lnTo>
                <a:lnTo>
                  <a:pt x="1013519" y="51487"/>
                </a:lnTo>
                <a:lnTo>
                  <a:pt x="1051388" y="44029"/>
                </a:lnTo>
                <a:lnTo>
                  <a:pt x="1083433" y="39412"/>
                </a:lnTo>
                <a:lnTo>
                  <a:pt x="1117518" y="37360"/>
                </a:lnTo>
                <a:lnTo>
                  <a:pt x="1161375" y="35050"/>
                </a:lnTo>
                <a:lnTo>
                  <a:pt x="1200906" y="28715"/>
                </a:lnTo>
                <a:lnTo>
                  <a:pt x="1244957" y="20905"/>
                </a:lnTo>
                <a:lnTo>
                  <a:pt x="1266224" y="17978"/>
                </a:lnTo>
                <a:lnTo>
                  <a:pt x="1275547" y="10181"/>
                </a:lnTo>
                <a:lnTo>
                  <a:pt x="1284511" y="9039"/>
                </a:lnTo>
                <a:lnTo>
                  <a:pt x="1293443" y="8939"/>
                </a:lnTo>
                <a:lnTo>
                  <a:pt x="1276945" y="0"/>
                </a:lnTo>
              </a:path>
            </a:pathLst>
          </a:custGeom>
          <a:ln w="19050">
            <a:solidFill>
              <a:srgbClr val="FF0000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MARTInkShape-154">
            <a:extLst>
              <a:ext uri="{FF2B5EF4-FFF2-40B4-BE49-F238E27FC236}">
                <a16:creationId xmlns:a16="http://schemas.microsoft.com/office/drawing/2014/main" id="{7C71F713-0C30-422F-9568-AC08595E275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340078" y="4652367"/>
            <a:ext cx="1303735" cy="98227"/>
          </a:xfrm>
          <a:custGeom>
            <a:avLst/>
            <a:gdLst/>
            <a:ahLst/>
            <a:cxnLst/>
            <a:rect l="0" t="0" r="0" b="0"/>
            <a:pathLst>
              <a:path w="1303735" h="98227">
                <a:moveTo>
                  <a:pt x="8929" y="8929"/>
                </a:moveTo>
                <a:lnTo>
                  <a:pt x="8929" y="8929"/>
                </a:lnTo>
                <a:lnTo>
                  <a:pt x="368" y="8929"/>
                </a:lnTo>
                <a:lnTo>
                  <a:pt x="0" y="1"/>
                </a:lnTo>
                <a:lnTo>
                  <a:pt x="43354" y="0"/>
                </a:lnTo>
                <a:lnTo>
                  <a:pt x="46762" y="0"/>
                </a:lnTo>
                <a:lnTo>
                  <a:pt x="90771" y="15231"/>
                </a:lnTo>
                <a:lnTo>
                  <a:pt x="127952" y="26857"/>
                </a:lnTo>
                <a:lnTo>
                  <a:pt x="168481" y="38708"/>
                </a:lnTo>
                <a:lnTo>
                  <a:pt x="211286" y="50604"/>
                </a:lnTo>
                <a:lnTo>
                  <a:pt x="254725" y="62508"/>
                </a:lnTo>
                <a:lnTo>
                  <a:pt x="293425" y="71437"/>
                </a:lnTo>
                <a:lnTo>
                  <a:pt x="330026" y="77721"/>
                </a:lnTo>
                <a:lnTo>
                  <a:pt x="358069" y="82229"/>
                </a:lnTo>
                <a:lnTo>
                  <a:pt x="371470" y="86156"/>
                </a:lnTo>
                <a:lnTo>
                  <a:pt x="409547" y="88883"/>
                </a:lnTo>
                <a:lnTo>
                  <a:pt x="449276" y="96310"/>
                </a:lnTo>
                <a:lnTo>
                  <a:pt x="488891" y="97974"/>
                </a:lnTo>
                <a:lnTo>
                  <a:pt x="532669" y="98193"/>
                </a:lnTo>
                <a:lnTo>
                  <a:pt x="575598" y="98222"/>
                </a:lnTo>
                <a:lnTo>
                  <a:pt x="619296" y="98226"/>
                </a:lnTo>
                <a:lnTo>
                  <a:pt x="659361" y="98226"/>
                </a:lnTo>
                <a:lnTo>
                  <a:pt x="700972" y="98226"/>
                </a:lnTo>
                <a:lnTo>
                  <a:pt x="742437" y="95581"/>
                </a:lnTo>
                <a:lnTo>
                  <a:pt x="786615" y="90538"/>
                </a:lnTo>
                <a:lnTo>
                  <a:pt x="828605" y="89665"/>
                </a:lnTo>
                <a:lnTo>
                  <a:pt x="868826" y="83232"/>
                </a:lnTo>
                <a:lnTo>
                  <a:pt x="904446" y="81216"/>
                </a:lnTo>
                <a:lnTo>
                  <a:pt x="943706" y="77889"/>
                </a:lnTo>
                <a:lnTo>
                  <a:pt x="978778" y="73349"/>
                </a:lnTo>
                <a:lnTo>
                  <a:pt x="1015958" y="72004"/>
                </a:lnTo>
                <a:lnTo>
                  <a:pt x="1054094" y="68959"/>
                </a:lnTo>
                <a:lnTo>
                  <a:pt x="1085900" y="61773"/>
                </a:lnTo>
                <a:lnTo>
                  <a:pt x="1126870" y="55197"/>
                </a:lnTo>
                <a:lnTo>
                  <a:pt x="1165353" y="47761"/>
                </a:lnTo>
                <a:lnTo>
                  <a:pt x="1205683" y="42184"/>
                </a:lnTo>
                <a:lnTo>
                  <a:pt x="1224615" y="36995"/>
                </a:lnTo>
                <a:lnTo>
                  <a:pt x="1268582" y="30988"/>
                </a:lnTo>
                <a:lnTo>
                  <a:pt x="1303734" y="26789"/>
                </a:lnTo>
              </a:path>
            </a:pathLst>
          </a:custGeom>
          <a:ln w="19050">
            <a:solidFill>
              <a:srgbClr val="FF0000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MARTInkShape-155">
            <a:extLst>
              <a:ext uri="{FF2B5EF4-FFF2-40B4-BE49-F238E27FC236}">
                <a16:creationId xmlns:a16="http://schemas.microsoft.com/office/drawing/2014/main" id="{50E16C04-500C-49C5-834A-320A19BA363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062665" y="3389484"/>
            <a:ext cx="3991539" cy="2298728"/>
          </a:xfrm>
          <a:custGeom>
            <a:avLst/>
            <a:gdLst/>
            <a:ahLst/>
            <a:cxnLst/>
            <a:rect l="0" t="0" r="0" b="0"/>
            <a:pathLst>
              <a:path w="3991539" h="2298728">
                <a:moveTo>
                  <a:pt x="17827" y="905695"/>
                </a:moveTo>
                <a:lnTo>
                  <a:pt x="17827" y="905695"/>
                </a:lnTo>
                <a:lnTo>
                  <a:pt x="9007" y="905695"/>
                </a:lnTo>
                <a:lnTo>
                  <a:pt x="8930" y="900955"/>
                </a:lnTo>
                <a:lnTo>
                  <a:pt x="7927" y="899559"/>
                </a:lnTo>
                <a:lnTo>
                  <a:pt x="132" y="896814"/>
                </a:lnTo>
                <a:lnTo>
                  <a:pt x="77" y="896798"/>
                </a:lnTo>
                <a:lnTo>
                  <a:pt x="0" y="892035"/>
                </a:lnTo>
                <a:lnTo>
                  <a:pt x="15201" y="851483"/>
                </a:lnTo>
                <a:lnTo>
                  <a:pt x="32118" y="817854"/>
                </a:lnTo>
                <a:lnTo>
                  <a:pt x="54054" y="778542"/>
                </a:lnTo>
                <a:lnTo>
                  <a:pt x="74202" y="743777"/>
                </a:lnTo>
                <a:lnTo>
                  <a:pt x="100547" y="701842"/>
                </a:lnTo>
                <a:lnTo>
                  <a:pt x="124860" y="664896"/>
                </a:lnTo>
                <a:lnTo>
                  <a:pt x="148771" y="624195"/>
                </a:lnTo>
                <a:lnTo>
                  <a:pt x="171388" y="589675"/>
                </a:lnTo>
                <a:lnTo>
                  <a:pt x="199561" y="548592"/>
                </a:lnTo>
                <a:lnTo>
                  <a:pt x="224140" y="514909"/>
                </a:lnTo>
                <a:lnTo>
                  <a:pt x="259113" y="470617"/>
                </a:lnTo>
                <a:lnTo>
                  <a:pt x="294684" y="432911"/>
                </a:lnTo>
                <a:lnTo>
                  <a:pt x="336510" y="395808"/>
                </a:lnTo>
                <a:lnTo>
                  <a:pt x="377110" y="353936"/>
                </a:lnTo>
                <a:lnTo>
                  <a:pt x="418313" y="316708"/>
                </a:lnTo>
                <a:lnTo>
                  <a:pt x="462244" y="280691"/>
                </a:lnTo>
                <a:lnTo>
                  <a:pt x="497323" y="253850"/>
                </a:lnTo>
                <a:lnTo>
                  <a:pt x="531860" y="227046"/>
                </a:lnTo>
                <a:lnTo>
                  <a:pt x="573345" y="193967"/>
                </a:lnTo>
                <a:lnTo>
                  <a:pt x="607743" y="171599"/>
                </a:lnTo>
                <a:lnTo>
                  <a:pt x="645716" y="146121"/>
                </a:lnTo>
                <a:lnTo>
                  <a:pt x="685741" y="122365"/>
                </a:lnTo>
                <a:lnTo>
                  <a:pt x="725381" y="100113"/>
                </a:lnTo>
                <a:lnTo>
                  <a:pt x="765900" y="77314"/>
                </a:lnTo>
                <a:lnTo>
                  <a:pt x="805686" y="60637"/>
                </a:lnTo>
                <a:lnTo>
                  <a:pt x="843603" y="46766"/>
                </a:lnTo>
                <a:lnTo>
                  <a:pt x="887822" y="29042"/>
                </a:lnTo>
                <a:lnTo>
                  <a:pt x="922950" y="19104"/>
                </a:lnTo>
                <a:lnTo>
                  <a:pt x="958494" y="14616"/>
                </a:lnTo>
                <a:lnTo>
                  <a:pt x="1002900" y="5971"/>
                </a:lnTo>
                <a:lnTo>
                  <a:pt x="1036398" y="464"/>
                </a:lnTo>
                <a:lnTo>
                  <a:pt x="1071791" y="0"/>
                </a:lnTo>
                <a:lnTo>
                  <a:pt x="1105380" y="2110"/>
                </a:lnTo>
                <a:lnTo>
                  <a:pt x="1147595" y="4289"/>
                </a:lnTo>
                <a:lnTo>
                  <a:pt x="1189098" y="10778"/>
                </a:lnTo>
                <a:lnTo>
                  <a:pt x="1230793" y="21859"/>
                </a:lnTo>
                <a:lnTo>
                  <a:pt x="1250463" y="29684"/>
                </a:lnTo>
                <a:lnTo>
                  <a:pt x="1290136" y="56315"/>
                </a:lnTo>
                <a:lnTo>
                  <a:pt x="1330064" y="99275"/>
                </a:lnTo>
                <a:lnTo>
                  <a:pt x="1367895" y="141208"/>
                </a:lnTo>
                <a:lnTo>
                  <a:pt x="1391225" y="182848"/>
                </a:lnTo>
                <a:lnTo>
                  <a:pt x="1417301" y="220032"/>
                </a:lnTo>
                <a:lnTo>
                  <a:pt x="1435336" y="264003"/>
                </a:lnTo>
                <a:lnTo>
                  <a:pt x="1453580" y="305595"/>
                </a:lnTo>
                <a:lnTo>
                  <a:pt x="1467033" y="347508"/>
                </a:lnTo>
                <a:lnTo>
                  <a:pt x="1479244" y="387867"/>
                </a:lnTo>
                <a:lnTo>
                  <a:pt x="1491211" y="430382"/>
                </a:lnTo>
                <a:lnTo>
                  <a:pt x="1503129" y="472478"/>
                </a:lnTo>
                <a:lnTo>
                  <a:pt x="1512061" y="511980"/>
                </a:lnTo>
                <a:lnTo>
                  <a:pt x="1516250" y="550363"/>
                </a:lnTo>
                <a:lnTo>
                  <a:pt x="1522232" y="586871"/>
                </a:lnTo>
                <a:lnTo>
                  <a:pt x="1530289" y="622824"/>
                </a:lnTo>
                <a:lnTo>
                  <a:pt x="1538960" y="658612"/>
                </a:lnTo>
                <a:lnTo>
                  <a:pt x="1543072" y="699092"/>
                </a:lnTo>
                <a:lnTo>
                  <a:pt x="1544291" y="742505"/>
                </a:lnTo>
                <a:lnTo>
                  <a:pt x="1549392" y="782047"/>
                </a:lnTo>
                <a:lnTo>
                  <a:pt x="1552447" y="823639"/>
                </a:lnTo>
                <a:lnTo>
                  <a:pt x="1553352" y="862641"/>
                </a:lnTo>
                <a:lnTo>
                  <a:pt x="1553620" y="899333"/>
                </a:lnTo>
                <a:lnTo>
                  <a:pt x="1558440" y="935340"/>
                </a:lnTo>
                <a:lnTo>
                  <a:pt x="1561412" y="975885"/>
                </a:lnTo>
                <a:lnTo>
                  <a:pt x="1562107" y="1012628"/>
                </a:lnTo>
                <a:lnTo>
                  <a:pt x="1562416" y="1051447"/>
                </a:lnTo>
                <a:lnTo>
                  <a:pt x="1563582" y="1094623"/>
                </a:lnTo>
                <a:lnTo>
                  <a:pt x="1569716" y="1139027"/>
                </a:lnTo>
                <a:lnTo>
                  <a:pt x="1571037" y="1173929"/>
                </a:lnTo>
                <a:lnTo>
                  <a:pt x="1571428" y="1209407"/>
                </a:lnTo>
                <a:lnTo>
                  <a:pt x="1574190" y="1245053"/>
                </a:lnTo>
                <a:lnTo>
                  <a:pt x="1578646" y="1280751"/>
                </a:lnTo>
                <a:lnTo>
                  <a:pt x="1580152" y="1323629"/>
                </a:lnTo>
                <a:lnTo>
                  <a:pt x="1581441" y="1366899"/>
                </a:lnTo>
                <a:lnTo>
                  <a:pt x="1587576" y="1407783"/>
                </a:lnTo>
                <a:lnTo>
                  <a:pt x="1591542" y="1442077"/>
                </a:lnTo>
                <a:lnTo>
                  <a:pt x="1597031" y="1484480"/>
                </a:lnTo>
                <a:lnTo>
                  <a:pt x="1605244" y="1527656"/>
                </a:lnTo>
                <a:lnTo>
                  <a:pt x="1613775" y="1565877"/>
                </a:lnTo>
                <a:lnTo>
                  <a:pt x="1620494" y="1602089"/>
                </a:lnTo>
                <a:lnTo>
                  <a:pt x="1631376" y="1637906"/>
                </a:lnTo>
                <a:lnTo>
                  <a:pt x="1643080" y="1676290"/>
                </a:lnTo>
                <a:lnTo>
                  <a:pt x="1649998" y="1696651"/>
                </a:lnTo>
                <a:lnTo>
                  <a:pt x="1671558" y="1737029"/>
                </a:lnTo>
                <a:lnTo>
                  <a:pt x="1690162" y="1778274"/>
                </a:lnTo>
                <a:lnTo>
                  <a:pt x="1717771" y="1817366"/>
                </a:lnTo>
                <a:lnTo>
                  <a:pt x="1747253" y="1856542"/>
                </a:lnTo>
                <a:lnTo>
                  <a:pt x="1782933" y="1898510"/>
                </a:lnTo>
                <a:lnTo>
                  <a:pt x="1826336" y="1942922"/>
                </a:lnTo>
                <a:lnTo>
                  <a:pt x="1866893" y="1976657"/>
                </a:lnTo>
                <a:lnTo>
                  <a:pt x="1911003" y="2006944"/>
                </a:lnTo>
                <a:lnTo>
                  <a:pt x="1955580" y="2036779"/>
                </a:lnTo>
                <a:lnTo>
                  <a:pt x="2000219" y="2066554"/>
                </a:lnTo>
                <a:lnTo>
                  <a:pt x="2040677" y="2090368"/>
                </a:lnTo>
                <a:lnTo>
                  <a:pt x="2079757" y="2108043"/>
                </a:lnTo>
                <a:lnTo>
                  <a:pt x="2118786" y="2129614"/>
                </a:lnTo>
                <a:lnTo>
                  <a:pt x="2152758" y="2144439"/>
                </a:lnTo>
                <a:lnTo>
                  <a:pt x="2187959" y="2157762"/>
                </a:lnTo>
                <a:lnTo>
                  <a:pt x="2223524" y="2171631"/>
                </a:lnTo>
                <a:lnTo>
                  <a:pt x="2259198" y="2184670"/>
                </a:lnTo>
                <a:lnTo>
                  <a:pt x="2294903" y="2198456"/>
                </a:lnTo>
                <a:lnTo>
                  <a:pt x="2330618" y="2208824"/>
                </a:lnTo>
                <a:lnTo>
                  <a:pt x="2366335" y="2220826"/>
                </a:lnTo>
                <a:lnTo>
                  <a:pt x="2402053" y="2234303"/>
                </a:lnTo>
                <a:lnTo>
                  <a:pt x="2440418" y="2244581"/>
                </a:lnTo>
                <a:lnTo>
                  <a:pt x="2483205" y="2253911"/>
                </a:lnTo>
                <a:lnTo>
                  <a:pt x="2524655" y="2262957"/>
                </a:lnTo>
                <a:lnTo>
                  <a:pt x="2564719" y="2271922"/>
                </a:lnTo>
                <a:lnTo>
                  <a:pt x="2608008" y="2280863"/>
                </a:lnTo>
                <a:lnTo>
                  <a:pt x="2652254" y="2287150"/>
                </a:lnTo>
                <a:lnTo>
                  <a:pt x="2696783" y="2291658"/>
                </a:lnTo>
                <a:lnTo>
                  <a:pt x="2741397" y="2296632"/>
                </a:lnTo>
                <a:lnTo>
                  <a:pt x="2786035" y="2298106"/>
                </a:lnTo>
                <a:lnTo>
                  <a:pt x="2830680" y="2298543"/>
                </a:lnTo>
                <a:lnTo>
                  <a:pt x="2861437" y="2298645"/>
                </a:lnTo>
                <a:lnTo>
                  <a:pt x="2894950" y="2298691"/>
                </a:lnTo>
                <a:lnTo>
                  <a:pt x="2927043" y="2298710"/>
                </a:lnTo>
                <a:lnTo>
                  <a:pt x="2970356" y="2298722"/>
                </a:lnTo>
                <a:lnTo>
                  <a:pt x="3010970" y="2298726"/>
                </a:lnTo>
                <a:lnTo>
                  <a:pt x="3054424" y="2298727"/>
                </a:lnTo>
                <a:lnTo>
                  <a:pt x="3096073" y="2296081"/>
                </a:lnTo>
                <a:lnTo>
                  <a:pt x="3136195" y="2291659"/>
                </a:lnTo>
                <a:lnTo>
                  <a:pt x="3176855" y="2290348"/>
                </a:lnTo>
                <a:lnTo>
                  <a:pt x="3214038" y="2289960"/>
                </a:lnTo>
                <a:lnTo>
                  <a:pt x="3250191" y="2287199"/>
                </a:lnTo>
                <a:lnTo>
                  <a:pt x="3286039" y="2280097"/>
                </a:lnTo>
                <a:lnTo>
                  <a:pt x="3321796" y="2271710"/>
                </a:lnTo>
                <a:lnTo>
                  <a:pt x="3357526" y="2260294"/>
                </a:lnTo>
                <a:lnTo>
                  <a:pt x="3393248" y="2244345"/>
                </a:lnTo>
                <a:lnTo>
                  <a:pt x="3431613" y="2227051"/>
                </a:lnTo>
                <a:lnTo>
                  <a:pt x="3471754" y="2209359"/>
                </a:lnTo>
                <a:lnTo>
                  <a:pt x="3508783" y="2191550"/>
                </a:lnTo>
                <a:lnTo>
                  <a:pt x="3544890" y="2171059"/>
                </a:lnTo>
                <a:lnTo>
                  <a:pt x="3587906" y="2142209"/>
                </a:lnTo>
                <a:lnTo>
                  <a:pt x="3631203" y="2110272"/>
                </a:lnTo>
                <a:lnTo>
                  <a:pt x="3672094" y="2075301"/>
                </a:lnTo>
                <a:lnTo>
                  <a:pt x="3713354" y="2039730"/>
                </a:lnTo>
                <a:lnTo>
                  <a:pt x="3750166" y="2003048"/>
                </a:lnTo>
                <a:lnTo>
                  <a:pt x="3786101" y="1961259"/>
                </a:lnTo>
                <a:lnTo>
                  <a:pt x="3821864" y="1919307"/>
                </a:lnTo>
                <a:lnTo>
                  <a:pt x="3848660" y="1884571"/>
                </a:lnTo>
                <a:lnTo>
                  <a:pt x="3877252" y="1843415"/>
                </a:lnTo>
                <a:lnTo>
                  <a:pt x="3895939" y="1809718"/>
                </a:lnTo>
                <a:lnTo>
                  <a:pt x="3920031" y="1765423"/>
                </a:lnTo>
                <a:lnTo>
                  <a:pt x="3939159" y="1727716"/>
                </a:lnTo>
                <a:lnTo>
                  <a:pt x="3952491" y="1685468"/>
                </a:lnTo>
                <a:lnTo>
                  <a:pt x="3962033" y="1647430"/>
                </a:lnTo>
                <a:lnTo>
                  <a:pt x="3968952" y="1611253"/>
                </a:lnTo>
                <a:lnTo>
                  <a:pt x="3977018" y="1570164"/>
                </a:lnTo>
                <a:lnTo>
                  <a:pt x="3980952" y="1534507"/>
                </a:lnTo>
                <a:lnTo>
                  <a:pt x="3988418" y="1495792"/>
                </a:lnTo>
                <a:lnTo>
                  <a:pt x="3991538" y="1459336"/>
                </a:lnTo>
              </a:path>
            </a:pathLst>
          </a:custGeom>
          <a:ln w="19050">
            <a:solidFill>
              <a:srgbClr val="FF0000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F995896-1B58-44AC-B905-6FA45CC7BBC6}"/>
                  </a:ext>
                </a:extLst>
              </p14:cNvPr>
              <p14:cNvContentPartPr/>
              <p14:nvPr/>
            </p14:nvContentPartPr>
            <p14:xfrm>
              <a:off x="2222652" y="3373088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F995896-1B58-44AC-B905-6FA45CC7BBC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13652" y="336444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DF8F2C2-FA1D-46C4-8FA3-93A868ECA30A}"/>
                  </a:ext>
                </a:extLst>
              </p14:cNvPr>
              <p14:cNvContentPartPr/>
              <p14:nvPr/>
            </p14:nvContentPartPr>
            <p14:xfrm>
              <a:off x="-315708" y="3231248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DF8F2C2-FA1D-46C4-8FA3-93A868ECA30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324708" y="322260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01B7487-B2CF-ACC2-EE12-9F3ED26BCCE5}"/>
              </a:ext>
            </a:extLst>
          </p:cNvPr>
          <p:cNvSpPr txBox="1"/>
          <p:nvPr/>
        </p:nvSpPr>
        <p:spPr>
          <a:xfrm>
            <a:off x="7131353" y="37841"/>
            <a:ext cx="1959639" cy="523220"/>
          </a:xfrm>
          <a:prstGeom prst="rect">
            <a:avLst/>
          </a:prstGeom>
          <a:solidFill>
            <a:srgbClr val="ED7D31"/>
          </a:solidFill>
          <a:ln w="38100" cap="flat" cmpd="sng" algn="ctr">
            <a:solidFill>
              <a:srgbClr val="ED7D31">
                <a:shade val="15000"/>
              </a:srgbClr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</a:t>
            </a:r>
            <a:endParaRPr kumimoji="0" lang="en-S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2483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8AB59-F7FE-2943-BB31-489348766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4" y="274638"/>
            <a:ext cx="6923695" cy="1143000"/>
          </a:xfrm>
        </p:spPr>
        <p:txBody>
          <a:bodyPr>
            <a:normAutofit/>
          </a:bodyPr>
          <a:lstStyle/>
          <a:p>
            <a:r>
              <a:rPr lang="en-US" dirty="0"/>
              <a:t>Dijkstra’s Algorithm Example 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F8B243-E197-554E-9976-45A023D7EF4B}"/>
              </a:ext>
            </a:extLst>
          </p:cNvPr>
          <p:cNvSpPr/>
          <p:nvPr/>
        </p:nvSpPr>
        <p:spPr>
          <a:xfrm>
            <a:off x="358439" y="1409490"/>
            <a:ext cx="5413187" cy="892552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/>
                <a:cs typeface="Arial"/>
              </a:rPr>
              <a:t>Consider vertices in increasing order of distance from s </a:t>
            </a:r>
          </a:p>
          <a:p>
            <a:pPr lvl="1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System Font Regular"/>
              <a:buChar char="-"/>
            </a:pPr>
            <a:r>
              <a:rPr lang="en-US" sz="1400" dirty="0">
                <a:latin typeface="Arial"/>
                <a:cs typeface="Arial"/>
              </a:rPr>
              <a:t>(non-tree vertex with the lowest </a:t>
            </a:r>
            <a:r>
              <a:rPr lang="en-US" sz="1400" dirty="0" err="1">
                <a:latin typeface="Arial"/>
                <a:cs typeface="Arial"/>
              </a:rPr>
              <a:t>distTo</a:t>
            </a:r>
            <a:r>
              <a:rPr lang="en-US" sz="1400" dirty="0">
                <a:latin typeface="Arial"/>
                <a:cs typeface="Arial"/>
              </a:rPr>
              <a:t>[ ] value). </a:t>
            </a:r>
          </a:p>
          <a:p>
            <a:pPr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/>
                <a:cs typeface="Arial"/>
              </a:rPr>
              <a:t>Add vertex to tree and relax all edges pointing from that vertex.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1B0B803-DC56-6C4E-8A37-102BA22D1235}"/>
              </a:ext>
            </a:extLst>
          </p:cNvPr>
          <p:cNvSpPr/>
          <p:nvPr/>
        </p:nvSpPr>
        <p:spPr>
          <a:xfrm>
            <a:off x="2314004" y="2295769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1A6E6DC-A899-3740-83D8-ED33D9227501}"/>
              </a:ext>
            </a:extLst>
          </p:cNvPr>
          <p:cNvCxnSpPr>
            <a:cxnSpLocks/>
            <a:stCxn id="20" idx="1"/>
            <a:endCxn id="5" idx="5"/>
          </p:cNvCxnSpPr>
          <p:nvPr/>
        </p:nvCxnSpPr>
        <p:spPr>
          <a:xfrm flipH="1" flipV="1">
            <a:off x="2712024" y="2711248"/>
            <a:ext cx="934059" cy="109083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ED50282-1CDC-EB45-A284-3BF9FC7EF4F0}"/>
              </a:ext>
            </a:extLst>
          </p:cNvPr>
          <p:cNvCxnSpPr>
            <a:cxnSpLocks/>
            <a:stCxn id="21" idx="5"/>
            <a:endCxn id="24" idx="0"/>
          </p:cNvCxnSpPr>
          <p:nvPr/>
        </p:nvCxnSpPr>
        <p:spPr>
          <a:xfrm>
            <a:off x="4384660" y="3080560"/>
            <a:ext cx="1114828" cy="20259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57F88D9-0695-734F-983B-2FEB42C07A9D}"/>
              </a:ext>
            </a:extLst>
          </p:cNvPr>
          <p:cNvCxnSpPr>
            <a:cxnSpLocks/>
            <a:stCxn id="25" idx="7"/>
            <a:endCxn id="20" idx="3"/>
          </p:cNvCxnSpPr>
          <p:nvPr/>
        </p:nvCxnSpPr>
        <p:spPr>
          <a:xfrm flipV="1">
            <a:off x="3176632" y="4146279"/>
            <a:ext cx="469451" cy="47085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5CD5A0-E7BE-7649-9D93-F93AF96841A0}"/>
              </a:ext>
            </a:extLst>
          </p:cNvPr>
          <p:cNvCxnSpPr>
            <a:cxnSpLocks/>
            <a:stCxn id="21" idx="2"/>
            <a:endCxn id="5" idx="6"/>
          </p:cNvCxnSpPr>
          <p:nvPr/>
        </p:nvCxnSpPr>
        <p:spPr>
          <a:xfrm flipH="1" flipV="1">
            <a:off x="2780312" y="2539151"/>
            <a:ext cx="1206329" cy="36931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5BE30D-F6C3-2346-8636-C06D51A7B98E}"/>
              </a:ext>
            </a:extLst>
          </p:cNvPr>
          <p:cNvCxnSpPr>
            <a:cxnSpLocks/>
            <a:stCxn id="23" idx="4"/>
            <a:endCxn id="22" idx="0"/>
          </p:cNvCxnSpPr>
          <p:nvPr/>
        </p:nvCxnSpPr>
        <p:spPr>
          <a:xfrm>
            <a:off x="922738" y="3982168"/>
            <a:ext cx="233154" cy="90787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2D2447-2C4D-8044-9FF5-D99841A5BB45}"/>
              </a:ext>
            </a:extLst>
          </p:cNvPr>
          <p:cNvCxnSpPr>
            <a:cxnSpLocks/>
            <a:stCxn id="5" idx="4"/>
            <a:endCxn id="26" idx="0"/>
          </p:cNvCxnSpPr>
          <p:nvPr/>
        </p:nvCxnSpPr>
        <p:spPr>
          <a:xfrm flipH="1">
            <a:off x="2216122" y="2782532"/>
            <a:ext cx="331037" cy="89095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0CF878-0799-0E48-AD4D-123E7836EC27}"/>
              </a:ext>
            </a:extLst>
          </p:cNvPr>
          <p:cNvCxnSpPr>
            <a:cxnSpLocks/>
            <a:stCxn id="26" idx="4"/>
            <a:endCxn id="25" idx="1"/>
          </p:cNvCxnSpPr>
          <p:nvPr/>
        </p:nvCxnSpPr>
        <p:spPr>
          <a:xfrm>
            <a:off x="2216122" y="4160247"/>
            <a:ext cx="630779" cy="45688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4F0A2D-0183-7745-A934-902DD1C9C372}"/>
              </a:ext>
            </a:extLst>
          </p:cNvPr>
          <p:cNvCxnSpPr>
            <a:cxnSpLocks/>
            <a:stCxn id="22" idx="7"/>
            <a:endCxn id="26" idx="3"/>
          </p:cNvCxnSpPr>
          <p:nvPr/>
        </p:nvCxnSpPr>
        <p:spPr>
          <a:xfrm flipV="1">
            <a:off x="1320757" y="4088963"/>
            <a:ext cx="730499" cy="87236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A5EE5E-7B89-5843-AC6C-DD43755758FF}"/>
              </a:ext>
            </a:extLst>
          </p:cNvPr>
          <p:cNvCxnSpPr>
            <a:cxnSpLocks/>
            <a:stCxn id="22" idx="6"/>
            <a:endCxn id="24" idx="3"/>
          </p:cNvCxnSpPr>
          <p:nvPr/>
        </p:nvCxnSpPr>
        <p:spPr>
          <a:xfrm>
            <a:off x="1389046" y="5133423"/>
            <a:ext cx="3945577" cy="3885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BF4BC87-86E5-AC49-B67B-59A4BB3D4DA4}"/>
              </a:ext>
            </a:extLst>
          </p:cNvPr>
          <p:cNvCxnSpPr>
            <a:cxnSpLocks/>
            <a:stCxn id="25" idx="6"/>
            <a:endCxn id="24" idx="2"/>
          </p:cNvCxnSpPr>
          <p:nvPr/>
        </p:nvCxnSpPr>
        <p:spPr>
          <a:xfrm>
            <a:off x="3244921" y="4789227"/>
            <a:ext cx="2021413" cy="5606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5EEB1A-BA4B-754D-A7AB-86759ACD5787}"/>
              </a:ext>
            </a:extLst>
          </p:cNvPr>
          <p:cNvCxnSpPr>
            <a:cxnSpLocks/>
            <a:stCxn id="25" idx="2"/>
            <a:endCxn id="22" idx="6"/>
          </p:cNvCxnSpPr>
          <p:nvPr/>
        </p:nvCxnSpPr>
        <p:spPr>
          <a:xfrm flipH="1">
            <a:off x="1389046" y="4789227"/>
            <a:ext cx="1389567" cy="34419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FD2351B-8007-BD41-9E6A-FDFD8BAA7E57}"/>
              </a:ext>
            </a:extLst>
          </p:cNvPr>
          <p:cNvCxnSpPr>
            <a:cxnSpLocks/>
            <a:stCxn id="23" idx="6"/>
            <a:endCxn id="26" idx="2"/>
          </p:cNvCxnSpPr>
          <p:nvPr/>
        </p:nvCxnSpPr>
        <p:spPr>
          <a:xfrm>
            <a:off x="1155892" y="3738786"/>
            <a:ext cx="827076" cy="17808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E0F73C-C43E-7640-BEE6-8C0A53F13B56}"/>
              </a:ext>
            </a:extLst>
          </p:cNvPr>
          <p:cNvCxnSpPr>
            <a:cxnSpLocks/>
            <a:stCxn id="20" idx="2"/>
            <a:endCxn id="26" idx="6"/>
          </p:cNvCxnSpPr>
          <p:nvPr/>
        </p:nvCxnSpPr>
        <p:spPr>
          <a:xfrm flipH="1" flipV="1">
            <a:off x="2449276" y="3916866"/>
            <a:ext cx="1128518" cy="5731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96D9950-AA7E-9A43-850F-F3297AED9EB3}"/>
              </a:ext>
            </a:extLst>
          </p:cNvPr>
          <p:cNvCxnSpPr>
            <a:cxnSpLocks/>
            <a:stCxn id="5" idx="3"/>
            <a:endCxn id="23" idx="7"/>
          </p:cNvCxnSpPr>
          <p:nvPr/>
        </p:nvCxnSpPr>
        <p:spPr>
          <a:xfrm flipH="1">
            <a:off x="1087603" y="2711248"/>
            <a:ext cx="1294689" cy="85544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14240CA-BC00-034A-B48A-FD65DD7F1445}"/>
              </a:ext>
            </a:extLst>
          </p:cNvPr>
          <p:cNvSpPr/>
          <p:nvPr/>
        </p:nvSpPr>
        <p:spPr>
          <a:xfrm>
            <a:off x="3577794" y="3730800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D655EE1-46F7-674B-B2C5-46842D333AA0}"/>
              </a:ext>
            </a:extLst>
          </p:cNvPr>
          <p:cNvSpPr/>
          <p:nvPr/>
        </p:nvSpPr>
        <p:spPr>
          <a:xfrm>
            <a:off x="3986641" y="2665081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DD43AFB-687D-9042-B80A-3AD361510FAE}"/>
              </a:ext>
            </a:extLst>
          </p:cNvPr>
          <p:cNvSpPr/>
          <p:nvPr/>
        </p:nvSpPr>
        <p:spPr>
          <a:xfrm>
            <a:off x="922738" y="4890041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160B74B-D58F-1D41-ACF9-F22B5A741443}"/>
              </a:ext>
            </a:extLst>
          </p:cNvPr>
          <p:cNvSpPr/>
          <p:nvPr/>
        </p:nvSpPr>
        <p:spPr>
          <a:xfrm>
            <a:off x="689584" y="3495404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14C5A70-6C0A-E240-9728-9E92D10D9BAA}"/>
              </a:ext>
            </a:extLst>
          </p:cNvPr>
          <p:cNvSpPr/>
          <p:nvPr/>
        </p:nvSpPr>
        <p:spPr>
          <a:xfrm>
            <a:off x="5266334" y="5106473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14D0A38-4E58-7B41-A3F2-755DB23BC779}"/>
              </a:ext>
            </a:extLst>
          </p:cNvPr>
          <p:cNvSpPr/>
          <p:nvPr/>
        </p:nvSpPr>
        <p:spPr>
          <a:xfrm>
            <a:off x="2778613" y="4545845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6D99520-CE47-B146-BCB8-D5344412C990}"/>
              </a:ext>
            </a:extLst>
          </p:cNvPr>
          <p:cNvSpPr/>
          <p:nvPr/>
        </p:nvSpPr>
        <p:spPr>
          <a:xfrm>
            <a:off x="1982968" y="3673484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0E754E7-73AE-8E4E-811D-9B9301ACD171}"/>
              </a:ext>
            </a:extLst>
          </p:cNvPr>
          <p:cNvCxnSpPr>
            <a:cxnSpLocks/>
            <a:stCxn id="21" idx="4"/>
            <a:endCxn id="20" idx="0"/>
          </p:cNvCxnSpPr>
          <p:nvPr/>
        </p:nvCxnSpPr>
        <p:spPr>
          <a:xfrm flipH="1">
            <a:off x="3810948" y="3151844"/>
            <a:ext cx="408847" cy="57895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582A89B-148F-6047-B569-FCCA63EDCC4C}"/>
              </a:ext>
            </a:extLst>
          </p:cNvPr>
          <p:cNvCxnSpPr>
            <a:cxnSpLocks/>
            <a:stCxn id="20" idx="5"/>
            <a:endCxn id="24" idx="1"/>
          </p:cNvCxnSpPr>
          <p:nvPr/>
        </p:nvCxnSpPr>
        <p:spPr>
          <a:xfrm>
            <a:off x="3975813" y="4146279"/>
            <a:ext cx="1358809" cy="103147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64C0DAB-64D0-5740-AA32-1444108DE2E7}"/>
              </a:ext>
            </a:extLst>
          </p:cNvPr>
          <p:cNvSpPr txBox="1"/>
          <p:nvPr/>
        </p:nvSpPr>
        <p:spPr>
          <a:xfrm>
            <a:off x="3306989" y="4330764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78C71B-AB16-3E4F-B228-17154AECE7EC}"/>
              </a:ext>
            </a:extLst>
          </p:cNvPr>
          <p:cNvSpPr txBox="1"/>
          <p:nvPr/>
        </p:nvSpPr>
        <p:spPr>
          <a:xfrm>
            <a:off x="3875770" y="3360934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AA933F-9C78-2C46-9D2A-D88A3374C84D}"/>
              </a:ext>
            </a:extLst>
          </p:cNvPr>
          <p:cNvSpPr txBox="1"/>
          <p:nvPr/>
        </p:nvSpPr>
        <p:spPr>
          <a:xfrm>
            <a:off x="2379599" y="4300811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306A9B-71C9-9949-8933-D4AE19519F92}"/>
              </a:ext>
            </a:extLst>
          </p:cNvPr>
          <p:cNvSpPr txBox="1"/>
          <p:nvPr/>
        </p:nvSpPr>
        <p:spPr>
          <a:xfrm>
            <a:off x="2271378" y="316405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9EA7A5-3613-6D49-AD74-F0FA976EEA92}"/>
              </a:ext>
            </a:extLst>
          </p:cNvPr>
          <p:cNvSpPr txBox="1"/>
          <p:nvPr/>
        </p:nvSpPr>
        <p:spPr>
          <a:xfrm>
            <a:off x="3048358" y="314336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F13B05-E744-6642-A553-8FBFB43EC0EA}"/>
              </a:ext>
            </a:extLst>
          </p:cNvPr>
          <p:cNvSpPr txBox="1"/>
          <p:nvPr/>
        </p:nvSpPr>
        <p:spPr>
          <a:xfrm>
            <a:off x="1430772" y="3774825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B3999C-8AA2-0E47-A286-A2DB654D06E9}"/>
              </a:ext>
            </a:extLst>
          </p:cNvPr>
          <p:cNvSpPr txBox="1"/>
          <p:nvPr/>
        </p:nvSpPr>
        <p:spPr>
          <a:xfrm>
            <a:off x="3337797" y="262660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DB202A-A1BB-5F46-BB04-1391B3E35A85}"/>
              </a:ext>
            </a:extLst>
          </p:cNvPr>
          <p:cNvSpPr txBox="1"/>
          <p:nvPr/>
        </p:nvSpPr>
        <p:spPr>
          <a:xfrm>
            <a:off x="1630223" y="3053240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9C621E-6E89-2648-8B0A-920506B9DDC5}"/>
              </a:ext>
            </a:extLst>
          </p:cNvPr>
          <p:cNvSpPr txBox="1"/>
          <p:nvPr/>
        </p:nvSpPr>
        <p:spPr>
          <a:xfrm>
            <a:off x="2915318" y="3843810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FB26CB-192F-4343-A2AA-1B1A3D975BF5}"/>
              </a:ext>
            </a:extLst>
          </p:cNvPr>
          <p:cNvSpPr txBox="1"/>
          <p:nvPr/>
        </p:nvSpPr>
        <p:spPr>
          <a:xfrm>
            <a:off x="941029" y="4319656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764840-78F2-BF4D-B8A1-9DB1A6D40D3F}"/>
              </a:ext>
            </a:extLst>
          </p:cNvPr>
          <p:cNvSpPr txBox="1"/>
          <p:nvPr/>
        </p:nvSpPr>
        <p:spPr>
          <a:xfrm>
            <a:off x="1630856" y="436514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4604790-B3C7-2E4F-A055-2D3793AE65D1}"/>
              </a:ext>
            </a:extLst>
          </p:cNvPr>
          <p:cNvSpPr txBox="1"/>
          <p:nvPr/>
        </p:nvSpPr>
        <p:spPr>
          <a:xfrm>
            <a:off x="2071512" y="484001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9E43A1-2432-2942-AAF2-D7D0C404B6ED}"/>
              </a:ext>
            </a:extLst>
          </p:cNvPr>
          <p:cNvSpPr txBox="1"/>
          <p:nvPr/>
        </p:nvSpPr>
        <p:spPr>
          <a:xfrm>
            <a:off x="4383062" y="4451509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6A7B2D-0E3C-BF42-B58B-25FB8366045B}"/>
              </a:ext>
            </a:extLst>
          </p:cNvPr>
          <p:cNvSpPr txBox="1"/>
          <p:nvPr/>
        </p:nvSpPr>
        <p:spPr>
          <a:xfrm>
            <a:off x="4724833" y="3829074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4D7F63-4055-7247-A04C-63AFA7281326}"/>
              </a:ext>
            </a:extLst>
          </p:cNvPr>
          <p:cNvSpPr txBox="1"/>
          <p:nvPr/>
        </p:nvSpPr>
        <p:spPr>
          <a:xfrm>
            <a:off x="3786350" y="491086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A310B5-82B9-AD49-B18F-104C25E767B2}"/>
              </a:ext>
            </a:extLst>
          </p:cNvPr>
          <p:cNvSpPr txBox="1"/>
          <p:nvPr/>
        </p:nvSpPr>
        <p:spPr>
          <a:xfrm>
            <a:off x="3052919" y="5220280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65CD3E6-26AB-FB49-B705-E96FAFA1EDE7}"/>
              </a:ext>
            </a:extLst>
          </p:cNvPr>
          <p:cNvSpPr/>
          <p:nvPr/>
        </p:nvSpPr>
        <p:spPr>
          <a:xfrm>
            <a:off x="370519" y="5412950"/>
            <a:ext cx="24978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source vertex 0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0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1  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1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E8B5DAF-B34A-3344-B845-B47F2697E6A4}"/>
              </a:ext>
            </a:extLst>
          </p:cNvPr>
          <p:cNvSpPr/>
          <p:nvPr/>
        </p:nvSpPr>
        <p:spPr>
          <a:xfrm>
            <a:off x="6368244" y="2387387"/>
            <a:ext cx="10391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A0B1934-6482-C241-BA3D-7562CC27D130}"/>
              </a:ext>
            </a:extLst>
          </p:cNvPr>
          <p:cNvSpPr/>
          <p:nvPr/>
        </p:nvSpPr>
        <p:spPr>
          <a:xfrm>
            <a:off x="6368244" y="2787821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2C1BECD-7AE2-8140-AACD-690FCD70C543}"/>
              </a:ext>
            </a:extLst>
          </p:cNvPr>
          <p:cNvCxnSpPr/>
          <p:nvPr/>
        </p:nvCxnSpPr>
        <p:spPr>
          <a:xfrm>
            <a:off x="6322180" y="2733266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02946AE-684C-EF41-9A90-63C54748B5D1}"/>
                  </a:ext>
                </a:extLst>
              </p:cNvPr>
              <p:cNvSpPr/>
              <p:nvPr/>
            </p:nvSpPr>
            <p:spPr>
              <a:xfrm>
                <a:off x="6873342" y="2758400"/>
                <a:ext cx="304221" cy="1774845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 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</m:t>
                    </m:r>
                  </m:oMath>
                </a14:m>
                <a:r>
                  <a:rPr lang="en-US" sz="1200" b="1" dirty="0">
                    <a:ea typeface="Cambria Math" panose="02040503050406030204" pitchFamily="18" charset="0"/>
                    <a:cs typeface="Arial Hebrew" pitchFamily="2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 </m:t>
                    </m:r>
                  </m:oMath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dirty="0">
                  <a:latin typeface="Times" pitchFamily="2" charset="0"/>
                  <a:cs typeface="Arial Hebrew" pitchFamily="2" charset="-79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02946AE-684C-EF41-9A90-63C54748B5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342" y="2758400"/>
                <a:ext cx="304221" cy="1774845"/>
              </a:xfrm>
              <a:prstGeom prst="rect">
                <a:avLst/>
              </a:prstGeom>
              <a:blipFill>
                <a:blip r:embed="rId2"/>
                <a:stretch>
                  <a:fillRect r="-8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>
            <a:extLst>
              <a:ext uri="{FF2B5EF4-FFF2-40B4-BE49-F238E27FC236}">
                <a16:creationId xmlns:a16="http://schemas.microsoft.com/office/drawing/2014/main" id="{C903FAA4-C2A3-224C-9E07-AEADBCEC8899}"/>
              </a:ext>
            </a:extLst>
          </p:cNvPr>
          <p:cNvSpPr/>
          <p:nvPr/>
        </p:nvSpPr>
        <p:spPr>
          <a:xfrm>
            <a:off x="6409234" y="4648633"/>
            <a:ext cx="11289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23A46E8-1D6D-1D4C-A063-24B19748ED16}"/>
              </a:ext>
            </a:extLst>
          </p:cNvPr>
          <p:cNvSpPr/>
          <p:nvPr/>
        </p:nvSpPr>
        <p:spPr>
          <a:xfrm>
            <a:off x="6409234" y="5040678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C5112D6-641F-2C40-A4AC-A8DE3FAC9781}"/>
              </a:ext>
            </a:extLst>
          </p:cNvPr>
          <p:cNvCxnSpPr/>
          <p:nvPr/>
        </p:nvCxnSpPr>
        <p:spPr>
          <a:xfrm>
            <a:off x="6363170" y="4986123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68E8B36A-199D-1743-82D7-17D578EA4B34}"/>
              </a:ext>
            </a:extLst>
          </p:cNvPr>
          <p:cNvSpPr/>
          <p:nvPr/>
        </p:nvSpPr>
        <p:spPr>
          <a:xfrm>
            <a:off x="6914332" y="5019646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F738779-E174-5842-A607-555D3EA910BD}"/>
              </a:ext>
            </a:extLst>
          </p:cNvPr>
          <p:cNvCxnSpPr/>
          <p:nvPr/>
        </p:nvCxnSpPr>
        <p:spPr>
          <a:xfrm>
            <a:off x="6950396" y="3129665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D2F90AC-99B1-CC4C-A08A-E9F5496944DE}"/>
              </a:ext>
            </a:extLst>
          </p:cNvPr>
          <p:cNvCxnSpPr/>
          <p:nvPr/>
        </p:nvCxnSpPr>
        <p:spPr>
          <a:xfrm>
            <a:off x="6952719" y="434029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2AE1D63-0F29-0841-B0CF-4E44C4D7057C}"/>
              </a:ext>
            </a:extLst>
          </p:cNvPr>
          <p:cNvCxnSpPr/>
          <p:nvPr/>
        </p:nvCxnSpPr>
        <p:spPr>
          <a:xfrm>
            <a:off x="6952719" y="372659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578572B6-20F0-1E40-91BF-FE6C422E638D}"/>
              </a:ext>
            </a:extLst>
          </p:cNvPr>
          <p:cNvSpPr/>
          <p:nvPr/>
        </p:nvSpPr>
        <p:spPr>
          <a:xfrm>
            <a:off x="7330506" y="2758400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9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29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8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B80220C-C712-864F-A9C1-2D630E2FA539}"/>
              </a:ext>
            </a:extLst>
          </p:cNvPr>
          <p:cNvSpPr/>
          <p:nvPr/>
        </p:nvSpPr>
        <p:spPr>
          <a:xfrm>
            <a:off x="7330506" y="5040677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C30E573-421A-7940-84B8-8F1E95C5E777}"/>
              </a:ext>
            </a:extLst>
          </p:cNvPr>
          <p:cNvCxnSpPr/>
          <p:nvPr/>
        </p:nvCxnSpPr>
        <p:spPr>
          <a:xfrm>
            <a:off x="6966867" y="536824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61AC77C-942B-0845-901B-C9793715A824}"/>
              </a:ext>
            </a:extLst>
          </p:cNvPr>
          <p:cNvCxnSpPr/>
          <p:nvPr/>
        </p:nvCxnSpPr>
        <p:spPr>
          <a:xfrm>
            <a:off x="6969190" y="662081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40F453E-008A-0E49-83FA-A693D10CE763}"/>
              </a:ext>
            </a:extLst>
          </p:cNvPr>
          <p:cNvCxnSpPr/>
          <p:nvPr/>
        </p:nvCxnSpPr>
        <p:spPr>
          <a:xfrm>
            <a:off x="6969190" y="599872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7864E6-6A40-4F45-A310-0ACF7FDD9AF6}"/>
              </a:ext>
            </a:extLst>
          </p:cNvPr>
          <p:cNvCxnSpPr/>
          <p:nvPr/>
        </p:nvCxnSpPr>
        <p:spPr>
          <a:xfrm>
            <a:off x="6950396" y="352414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363CE03-FD8A-4244-9629-6DC375579BD8}"/>
              </a:ext>
            </a:extLst>
          </p:cNvPr>
          <p:cNvCxnSpPr/>
          <p:nvPr/>
        </p:nvCxnSpPr>
        <p:spPr>
          <a:xfrm>
            <a:off x="6950396" y="331849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B7AD8E8-F43A-FC41-9D12-11DD2552B313}"/>
              </a:ext>
            </a:extLst>
          </p:cNvPr>
          <p:cNvCxnSpPr/>
          <p:nvPr/>
        </p:nvCxnSpPr>
        <p:spPr>
          <a:xfrm>
            <a:off x="6966867" y="558117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49C30B8-9EFB-BD49-AD90-CC2B7BB0AD66}"/>
              </a:ext>
            </a:extLst>
          </p:cNvPr>
          <p:cNvCxnSpPr/>
          <p:nvPr/>
        </p:nvCxnSpPr>
        <p:spPr>
          <a:xfrm>
            <a:off x="6966867" y="578992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550CF9D1-D5A6-304B-AEF7-5E889EF872ED}"/>
              </a:ext>
            </a:extLst>
          </p:cNvPr>
          <p:cNvSpPr/>
          <p:nvPr/>
        </p:nvSpPr>
        <p:spPr>
          <a:xfrm>
            <a:off x="3150983" y="5427470"/>
            <a:ext cx="24978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7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7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4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C757825-051A-F147-B776-92788476DF42}"/>
              </a:ext>
            </a:extLst>
          </p:cNvPr>
          <p:cNvSpPr/>
          <p:nvPr/>
        </p:nvSpPr>
        <p:spPr>
          <a:xfrm>
            <a:off x="7702022" y="2758399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9AA42E5-AEEE-7E4E-9E64-5CCBF5FB27C5}"/>
              </a:ext>
            </a:extLst>
          </p:cNvPr>
          <p:cNvCxnSpPr/>
          <p:nvPr/>
        </p:nvCxnSpPr>
        <p:spPr>
          <a:xfrm>
            <a:off x="6952719" y="393899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AF46E1B-9C53-8A48-9F99-4FE192259368}"/>
              </a:ext>
            </a:extLst>
          </p:cNvPr>
          <p:cNvCxnSpPr/>
          <p:nvPr/>
        </p:nvCxnSpPr>
        <p:spPr>
          <a:xfrm>
            <a:off x="7417393" y="331849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351607A-7940-AF4A-B69A-39C66A0F360D}"/>
              </a:ext>
            </a:extLst>
          </p:cNvPr>
          <p:cNvCxnSpPr/>
          <p:nvPr/>
        </p:nvCxnSpPr>
        <p:spPr>
          <a:xfrm>
            <a:off x="6973715" y="619890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64145C6-2297-7C43-A991-0D7EC3A6C60C}"/>
              </a:ext>
            </a:extLst>
          </p:cNvPr>
          <p:cNvCxnSpPr/>
          <p:nvPr/>
        </p:nvCxnSpPr>
        <p:spPr>
          <a:xfrm>
            <a:off x="7379144" y="557700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1B489F0C-224A-0849-A613-CD44D2E262F6}"/>
              </a:ext>
            </a:extLst>
          </p:cNvPr>
          <p:cNvSpPr/>
          <p:nvPr/>
        </p:nvSpPr>
        <p:spPr>
          <a:xfrm>
            <a:off x="7634727" y="5038163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1055547-3818-AF4E-8B88-B7ED4667B4C9}"/>
              </a:ext>
            </a:extLst>
          </p:cNvPr>
          <p:cNvCxnSpPr>
            <a:cxnSpLocks/>
          </p:cNvCxnSpPr>
          <p:nvPr/>
        </p:nvCxnSpPr>
        <p:spPr>
          <a:xfrm>
            <a:off x="5786364" y="2896765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443EBF7-693E-5D40-8499-F7EFCC5C56D2}"/>
              </a:ext>
            </a:extLst>
          </p:cNvPr>
          <p:cNvCxnSpPr>
            <a:cxnSpLocks/>
          </p:cNvCxnSpPr>
          <p:nvPr/>
        </p:nvCxnSpPr>
        <p:spPr>
          <a:xfrm>
            <a:off x="5786364" y="3105863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3B6EFA4-66E0-CF41-BE1D-C751D90C8E13}"/>
              </a:ext>
            </a:extLst>
          </p:cNvPr>
          <p:cNvCxnSpPr>
            <a:cxnSpLocks/>
          </p:cNvCxnSpPr>
          <p:nvPr/>
        </p:nvCxnSpPr>
        <p:spPr>
          <a:xfrm>
            <a:off x="5786364" y="3314961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F3361D0-D5BF-FB40-9802-4AC86EFFD938}"/>
              </a:ext>
            </a:extLst>
          </p:cNvPr>
          <p:cNvCxnSpPr>
            <a:cxnSpLocks/>
          </p:cNvCxnSpPr>
          <p:nvPr/>
        </p:nvCxnSpPr>
        <p:spPr>
          <a:xfrm>
            <a:off x="5786364" y="3524059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FF0A935-D5A8-014F-A26E-08B67FB200B8}"/>
              </a:ext>
            </a:extLst>
          </p:cNvPr>
          <p:cNvCxnSpPr>
            <a:cxnSpLocks/>
          </p:cNvCxnSpPr>
          <p:nvPr/>
        </p:nvCxnSpPr>
        <p:spPr>
          <a:xfrm>
            <a:off x="5786364" y="3733157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0E99929-6E4B-B149-9A0F-D45D5D868345}"/>
              </a:ext>
            </a:extLst>
          </p:cNvPr>
          <p:cNvCxnSpPr>
            <a:cxnSpLocks/>
          </p:cNvCxnSpPr>
          <p:nvPr/>
        </p:nvCxnSpPr>
        <p:spPr>
          <a:xfrm>
            <a:off x="5786364" y="3942255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FBCFAFD-63B3-6943-84F6-33A147B47FD8}"/>
              </a:ext>
            </a:extLst>
          </p:cNvPr>
          <p:cNvCxnSpPr>
            <a:cxnSpLocks/>
          </p:cNvCxnSpPr>
          <p:nvPr/>
        </p:nvCxnSpPr>
        <p:spPr>
          <a:xfrm>
            <a:off x="5786364" y="4151353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F46357F-3502-8B49-97E2-31CE6DFCB83F}"/>
              </a:ext>
            </a:extLst>
          </p:cNvPr>
          <p:cNvCxnSpPr>
            <a:cxnSpLocks/>
          </p:cNvCxnSpPr>
          <p:nvPr/>
        </p:nvCxnSpPr>
        <p:spPr>
          <a:xfrm>
            <a:off x="5786364" y="4360452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70D9AFC-C505-5E47-97DF-D4817BE4315E}"/>
              </a:ext>
            </a:extLst>
          </p:cNvPr>
          <p:cNvCxnSpPr/>
          <p:nvPr/>
        </p:nvCxnSpPr>
        <p:spPr>
          <a:xfrm>
            <a:off x="6950396" y="415135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98DBF51-CCF5-E84A-993A-06E68CFB46EA}"/>
              </a:ext>
            </a:extLst>
          </p:cNvPr>
          <p:cNvCxnSpPr/>
          <p:nvPr/>
        </p:nvCxnSpPr>
        <p:spPr>
          <a:xfrm>
            <a:off x="7418920" y="393899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447315A-3BF6-234F-9D8B-3B87E43E363F}"/>
              </a:ext>
            </a:extLst>
          </p:cNvPr>
          <p:cNvCxnSpPr/>
          <p:nvPr/>
        </p:nvCxnSpPr>
        <p:spPr>
          <a:xfrm>
            <a:off x="6982379" y="641126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A650920-2234-B84F-B34E-74CC9811BE12}"/>
              </a:ext>
            </a:extLst>
          </p:cNvPr>
          <p:cNvCxnSpPr/>
          <p:nvPr/>
        </p:nvCxnSpPr>
        <p:spPr>
          <a:xfrm>
            <a:off x="7375402" y="619890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425C2E8-F2BA-5F4F-B5EC-3B7905AE8682}"/>
              </a:ext>
            </a:extLst>
          </p:cNvPr>
          <p:cNvCxnSpPr>
            <a:cxnSpLocks/>
          </p:cNvCxnSpPr>
          <p:nvPr/>
        </p:nvCxnSpPr>
        <p:spPr>
          <a:xfrm>
            <a:off x="6940772" y="289618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09CFF1FF-918A-CA42-A703-28190C1C7D3F}"/>
              </a:ext>
            </a:extLst>
          </p:cNvPr>
          <p:cNvSpPr/>
          <p:nvPr/>
        </p:nvSpPr>
        <p:spPr>
          <a:xfrm>
            <a:off x="6617176" y="785712"/>
            <a:ext cx="249780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5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5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2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2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3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3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6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6</a:t>
            </a:r>
          </a:p>
          <a:p>
            <a:endParaRPr lang="en-US" sz="1200" dirty="0">
              <a:solidFill>
                <a:srgbClr val="8C3023"/>
              </a:solidFill>
              <a:latin typeface="LucidaGrande" panose="020B0600040502020204" pitchFamily="34" charset="0"/>
            </a:endParaRP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2D8E8D5-A45C-4949-A3B9-F4D06FDAB167}"/>
              </a:ext>
            </a:extLst>
          </p:cNvPr>
          <p:cNvCxnSpPr/>
          <p:nvPr/>
        </p:nvCxnSpPr>
        <p:spPr>
          <a:xfrm>
            <a:off x="7403377" y="414703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E86FEA4E-1484-AC41-BC06-D28C8327E6F3}"/>
              </a:ext>
            </a:extLst>
          </p:cNvPr>
          <p:cNvCxnSpPr/>
          <p:nvPr/>
        </p:nvCxnSpPr>
        <p:spPr>
          <a:xfrm>
            <a:off x="7786837" y="3306325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BE6F0C3-38F0-2645-8C9F-A9E758DC0275}"/>
              </a:ext>
            </a:extLst>
          </p:cNvPr>
          <p:cNvSpPr/>
          <p:nvPr/>
        </p:nvSpPr>
        <p:spPr>
          <a:xfrm>
            <a:off x="8003315" y="2758398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1864ECE-36A1-2E4D-982B-31F12E52E203}"/>
              </a:ext>
            </a:extLst>
          </p:cNvPr>
          <p:cNvCxnSpPr/>
          <p:nvPr/>
        </p:nvCxnSpPr>
        <p:spPr>
          <a:xfrm>
            <a:off x="7385234" y="641771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33749A7-B35E-5D42-925A-94D5CB220A99}"/>
              </a:ext>
            </a:extLst>
          </p:cNvPr>
          <p:cNvCxnSpPr/>
          <p:nvPr/>
        </p:nvCxnSpPr>
        <p:spPr>
          <a:xfrm>
            <a:off x="7668026" y="557700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0B61828-4306-DD46-9DFC-C63FBE116A40}"/>
              </a:ext>
            </a:extLst>
          </p:cNvPr>
          <p:cNvSpPr/>
          <p:nvPr/>
        </p:nvSpPr>
        <p:spPr>
          <a:xfrm>
            <a:off x="7887684" y="5030419"/>
            <a:ext cx="304221" cy="153888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E88EFD1-33A0-024F-8416-BB07EE922285}"/>
              </a:ext>
            </a:extLst>
          </p:cNvPr>
          <p:cNvCxnSpPr/>
          <p:nvPr/>
        </p:nvCxnSpPr>
        <p:spPr>
          <a:xfrm>
            <a:off x="7786837" y="413384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8083755-4068-C241-B1C0-4D65D76A7896}"/>
              </a:ext>
            </a:extLst>
          </p:cNvPr>
          <p:cNvCxnSpPr/>
          <p:nvPr/>
        </p:nvCxnSpPr>
        <p:spPr>
          <a:xfrm>
            <a:off x="7422224" y="350834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26CB279-B7C6-0947-B1BC-27DA5F5A048C}"/>
              </a:ext>
            </a:extLst>
          </p:cNvPr>
          <p:cNvCxnSpPr/>
          <p:nvPr/>
        </p:nvCxnSpPr>
        <p:spPr>
          <a:xfrm>
            <a:off x="7668026" y="641965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5893544-0CAE-D04A-90A3-6B3FEAC4BF32}"/>
              </a:ext>
            </a:extLst>
          </p:cNvPr>
          <p:cNvCxnSpPr/>
          <p:nvPr/>
        </p:nvCxnSpPr>
        <p:spPr>
          <a:xfrm>
            <a:off x="7375402" y="579831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5784E17-C9D6-991D-AEAB-3498FDC5F9E1}"/>
              </a:ext>
            </a:extLst>
          </p:cNvPr>
          <p:cNvSpPr txBox="1"/>
          <p:nvPr/>
        </p:nvSpPr>
        <p:spPr>
          <a:xfrm>
            <a:off x="7131353" y="37841"/>
            <a:ext cx="1959639" cy="523220"/>
          </a:xfrm>
          <a:prstGeom prst="rect">
            <a:avLst/>
          </a:prstGeom>
          <a:solidFill>
            <a:srgbClr val="ED7D31"/>
          </a:solidFill>
          <a:ln w="38100" cap="flat" cmpd="sng" algn="ctr">
            <a:solidFill>
              <a:srgbClr val="ED7D31">
                <a:shade val="15000"/>
              </a:srgbClr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</a:t>
            </a:r>
            <a:endParaRPr kumimoji="0" lang="en-S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845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1" dur="500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500"/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7" dur="500"/>
                                        <p:tgtEl>
                                          <p:spTgt spid="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500"/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9" dur="50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0" dur="500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6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6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7" dur="500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0" dur="500"/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3" dur="500"/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3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4" dur="500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2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5" dur="500"/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8" dur="500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1" dur="500"/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4" dur="500"/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4" dur="500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5" dur="500"/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9" dur="500"/>
                                        <p:tgtEl>
                                          <p:spTgt spid="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2" dur="500"/>
                                        <p:tgtEl>
                                          <p:spTgt spid="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5" dur="500"/>
                                        <p:tgtEl>
                                          <p:spTgt spid="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8" dur="500"/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8" dur="5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4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9" dur="500"/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8" fill="hold">
                      <p:stCondLst>
                        <p:cond delay="indefinite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0" dur="500"/>
                                        <p:tgtEl>
                                          <p:spTgt spid="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3" dur="500"/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2" fill="hold">
                      <p:stCondLst>
                        <p:cond delay="indefinite"/>
                      </p:stCondLst>
                      <p:childTnLst>
                        <p:par>
                          <p:cTn id="483" fill="hold">
                            <p:stCondLst>
                              <p:cond delay="0"/>
                            </p:stCondLst>
                            <p:childTnLst>
                              <p:par>
                                <p:cTn id="4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6" dur="500"/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9" dur="500"/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9" dur="500"/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0" dur="500"/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9" fill="hold">
                      <p:stCondLst>
                        <p:cond delay="indefinite"/>
                      </p:stCondLst>
                      <p:childTnLst>
                        <p:par>
                          <p:cTn id="520" fill="hold">
                            <p:stCondLst>
                              <p:cond delay="0"/>
                            </p:stCondLst>
                            <p:childTnLst>
                              <p:par>
                                <p:cTn id="5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1" dur="500"/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4" dur="500"/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7" dur="500"/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0" dur="500"/>
                                        <p:tgtEl>
                                          <p:spTgt spid="1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1" fill="hold">
                      <p:stCondLst>
                        <p:cond delay="indefinite"/>
                      </p:stCondLst>
                      <p:childTnLst>
                        <p:par>
                          <p:cTn id="552" fill="hold">
                            <p:stCondLst>
                              <p:cond delay="0"/>
                            </p:stCondLst>
                            <p:childTnLst>
                              <p:par>
                                <p:cTn id="5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6" fill="hold">
                      <p:stCondLst>
                        <p:cond delay="indefinite"/>
                      </p:stCondLst>
                      <p:childTnLst>
                        <p:par>
                          <p:cTn id="557" fill="hold">
                            <p:stCondLst>
                              <p:cond delay="0"/>
                            </p:stCondLst>
                            <p:childTnLst>
                              <p:par>
                                <p:cTn id="5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0" dur="500"/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1" fill="hold">
                      <p:stCondLst>
                        <p:cond delay="indefinite"/>
                      </p:stCondLst>
                      <p:childTnLst>
                        <p:par>
                          <p:cTn id="562" fill="hold">
                            <p:stCondLst>
                              <p:cond delay="0"/>
                            </p:stCondLst>
                            <p:childTnLst>
                              <p:par>
                                <p:cTn id="56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6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1" dur="500"/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2" fill="hold">
                      <p:stCondLst>
                        <p:cond delay="indefinite"/>
                      </p:stCondLst>
                      <p:childTnLst>
                        <p:par>
                          <p:cTn id="573" fill="hold">
                            <p:stCondLst>
                              <p:cond delay="0"/>
                            </p:stCondLst>
                            <p:childTnLst>
                              <p:par>
                                <p:cTn id="57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7" fill="hold">
                      <p:stCondLst>
                        <p:cond delay="indefinite"/>
                      </p:stCondLst>
                      <p:childTnLst>
                        <p:par>
                          <p:cTn id="578" fill="hold">
                            <p:stCondLst>
                              <p:cond delay="0"/>
                            </p:stCondLst>
                            <p:childTnLst>
                              <p:par>
                                <p:cTn id="57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1" dur="500"/>
                                        <p:tgtEl>
                                          <p:spTgt spid="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>
                      <p:stCondLst>
                        <p:cond delay="indefinite"/>
                      </p:stCondLst>
                      <p:childTnLst>
                        <p:par>
                          <p:cTn id="583" fill="hold">
                            <p:stCondLst>
                              <p:cond delay="0"/>
                            </p:stCondLst>
                            <p:childTnLst>
                              <p:par>
                                <p:cTn id="5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7" fill="hold">
                      <p:stCondLst>
                        <p:cond delay="indefinite"/>
                      </p:stCondLst>
                      <p:childTnLst>
                        <p:par>
                          <p:cTn id="588" fill="hold">
                            <p:stCondLst>
                              <p:cond delay="0"/>
                            </p:stCondLst>
                            <p:childTnLst>
                              <p:par>
                                <p:cTn id="58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3" fill="hold">
                      <p:stCondLst>
                        <p:cond delay="indefinite"/>
                      </p:stCondLst>
                      <p:childTnLst>
                        <p:par>
                          <p:cTn id="594" fill="hold">
                            <p:stCondLst>
                              <p:cond delay="0"/>
                            </p:stCondLst>
                            <p:childTnLst>
                              <p:par>
                                <p:cTn id="59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7" dur="500"/>
                                        <p:tgtEl>
                                          <p:spTgt spid="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8" fill="hold">
                      <p:stCondLst>
                        <p:cond delay="indefinite"/>
                      </p:stCondLst>
                      <p:childTnLst>
                        <p:par>
                          <p:cTn id="599" fill="hold">
                            <p:stCondLst>
                              <p:cond delay="0"/>
                            </p:stCondLst>
                            <p:childTnLst>
                              <p:par>
                                <p:cTn id="60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1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1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2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50" grpId="0"/>
      <p:bldP spid="52" grpId="0"/>
      <p:bldP spid="55" grpId="0"/>
      <p:bldP spid="56" grpId="0"/>
      <p:bldP spid="57" grpId="0"/>
      <p:bldP spid="5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Lecture</a:t>
            </a:r>
            <a:r>
              <a:rPr lang="zh-CN" altLang="en-US"/>
              <a:t> </a:t>
            </a:r>
            <a:r>
              <a:rPr lang="en-US" altLang="zh-CN"/>
              <a:t>Goals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5149417"/>
          </a:xfrm>
        </p:spPr>
        <p:txBody>
          <a:bodyPr>
            <a:noAutofit/>
          </a:bodyPr>
          <a:lstStyle/>
          <a:p>
            <a:r>
              <a:rPr lang="en-US" dirty="0"/>
              <a:t>In this lecture we study </a:t>
            </a:r>
            <a:r>
              <a:rPr lang="en-US" dirty="0">
                <a:solidFill>
                  <a:schemeClr val="accent1"/>
                </a:solidFill>
              </a:rPr>
              <a:t>shortest-paths</a:t>
            </a:r>
            <a:r>
              <a:rPr lang="en-US" dirty="0"/>
              <a:t> problems. We begin by analyzing some basic properties of shortest paths and a generic algorithm for the problem. </a:t>
            </a:r>
          </a:p>
          <a:p>
            <a:r>
              <a:rPr lang="en-US" dirty="0"/>
              <a:t>We introduce and analyze </a:t>
            </a:r>
            <a:r>
              <a:rPr lang="en-US" dirty="0">
                <a:solidFill>
                  <a:srgbClr val="C00000"/>
                </a:solidFill>
              </a:rPr>
              <a:t>Dijkstra's algorithm </a:t>
            </a:r>
            <a:r>
              <a:rPr lang="en-US" dirty="0"/>
              <a:t>for shortest-paths problems with nonnegative weights. </a:t>
            </a:r>
          </a:p>
          <a:p>
            <a:r>
              <a:rPr lang="en-US" dirty="0"/>
              <a:t>We conclude with the </a:t>
            </a:r>
            <a:r>
              <a:rPr lang="en-US" dirty="0">
                <a:solidFill>
                  <a:srgbClr val="C00000"/>
                </a:solidFill>
              </a:rPr>
              <a:t>Bellman–Ford </a:t>
            </a:r>
            <a:r>
              <a:rPr lang="en-US" dirty="0"/>
              <a:t>algorithm for edge-weighted digraphs with no negative cycles.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3137F7-3F76-34B7-F820-90F2852547C2}"/>
              </a:ext>
            </a:extLst>
          </p:cNvPr>
          <p:cNvSpPr txBox="1"/>
          <p:nvPr/>
        </p:nvSpPr>
        <p:spPr>
          <a:xfrm>
            <a:off x="7131353" y="37841"/>
            <a:ext cx="1959639" cy="523220"/>
          </a:xfrm>
          <a:prstGeom prst="rect">
            <a:avLst/>
          </a:prstGeom>
          <a:solidFill>
            <a:srgbClr val="ED7D31"/>
          </a:solidFill>
          <a:ln w="38100" cap="flat" cmpd="sng" algn="ctr">
            <a:solidFill>
              <a:srgbClr val="ED7D31">
                <a:shade val="15000"/>
              </a:srgbClr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</a:t>
            </a:r>
            <a:endParaRPr kumimoji="0" lang="en-S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604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6E27B-E036-2082-C178-5A9BAE3A9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0CC6A-A2CD-B892-EED1-9774E7A85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4" y="274638"/>
            <a:ext cx="6923695" cy="1143000"/>
          </a:xfrm>
        </p:spPr>
        <p:txBody>
          <a:bodyPr>
            <a:normAutofit/>
          </a:bodyPr>
          <a:lstStyle/>
          <a:p>
            <a:r>
              <a:rPr lang="en-US" dirty="0"/>
              <a:t>Dijkstra’s Algorithm Example 3</a:t>
            </a:r>
          </a:p>
        </p:txBody>
      </p:sp>
      <p:grpSp>
        <p:nvGrpSpPr>
          <p:cNvPr id="125" name="Group 4">
            <a:extLst>
              <a:ext uri="{FF2B5EF4-FFF2-40B4-BE49-F238E27FC236}">
                <a16:creationId xmlns:a16="http://schemas.microsoft.com/office/drawing/2014/main" id="{4A0F1995-D650-688F-E3FA-21C8B8830AA1}"/>
              </a:ext>
            </a:extLst>
          </p:cNvPr>
          <p:cNvGrpSpPr>
            <a:grpSpLocks/>
          </p:cNvGrpSpPr>
          <p:nvPr/>
        </p:nvGrpSpPr>
        <p:grpSpPr bwMode="auto">
          <a:xfrm>
            <a:off x="2590800" y="3251427"/>
            <a:ext cx="533400" cy="533400"/>
            <a:chOff x="1824" y="2736"/>
            <a:chExt cx="336" cy="336"/>
          </a:xfrm>
        </p:grpSpPr>
        <p:sp>
          <p:nvSpPr>
            <p:cNvPr id="126" name="Oval 5">
              <a:extLst>
                <a:ext uri="{FF2B5EF4-FFF2-40B4-BE49-F238E27FC236}">
                  <a16:creationId xmlns:a16="http://schemas.microsoft.com/office/drawing/2014/main" id="{7A48E425-5DC2-E3FB-DDBA-5F60C0FE48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7" name="Text Box 6">
              <a:extLst>
                <a:ext uri="{FF2B5EF4-FFF2-40B4-BE49-F238E27FC236}">
                  <a16:creationId xmlns:a16="http://schemas.microsoft.com/office/drawing/2014/main" id="{E595D331-8E2B-E6C9-C529-3304F61325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128" name="Group 7">
            <a:extLst>
              <a:ext uri="{FF2B5EF4-FFF2-40B4-BE49-F238E27FC236}">
                <a16:creationId xmlns:a16="http://schemas.microsoft.com/office/drawing/2014/main" id="{1358205F-84FF-F278-EF95-886A62BCC2BC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2337027"/>
            <a:ext cx="533400" cy="533400"/>
            <a:chOff x="1824" y="2736"/>
            <a:chExt cx="336" cy="336"/>
          </a:xfrm>
        </p:grpSpPr>
        <p:sp>
          <p:nvSpPr>
            <p:cNvPr id="129" name="Oval 8">
              <a:extLst>
                <a:ext uri="{FF2B5EF4-FFF2-40B4-BE49-F238E27FC236}">
                  <a16:creationId xmlns:a16="http://schemas.microsoft.com/office/drawing/2014/main" id="{1837A621-CC8D-D3F2-BD3A-7C355CC2EB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0" name="Text Box 9">
              <a:extLst>
                <a:ext uri="{FF2B5EF4-FFF2-40B4-BE49-F238E27FC236}">
                  <a16:creationId xmlns:a16="http://schemas.microsoft.com/office/drawing/2014/main" id="{EED4F07B-5EEF-D67D-063C-D90C3DCAAF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131" name="Group 10">
            <a:extLst>
              <a:ext uri="{FF2B5EF4-FFF2-40B4-BE49-F238E27FC236}">
                <a16:creationId xmlns:a16="http://schemas.microsoft.com/office/drawing/2014/main" id="{6E71B5C6-60AE-9F27-3FDA-A5419CB5F5A5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4013427"/>
            <a:ext cx="533400" cy="533400"/>
            <a:chOff x="1824" y="2736"/>
            <a:chExt cx="336" cy="336"/>
          </a:xfrm>
        </p:grpSpPr>
        <p:sp>
          <p:nvSpPr>
            <p:cNvPr id="132" name="Oval 11">
              <a:extLst>
                <a:ext uri="{FF2B5EF4-FFF2-40B4-BE49-F238E27FC236}">
                  <a16:creationId xmlns:a16="http://schemas.microsoft.com/office/drawing/2014/main" id="{CB2A5DCC-0158-1E03-7BE8-689592552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3" name="Text Box 12">
              <a:extLst>
                <a:ext uri="{FF2B5EF4-FFF2-40B4-BE49-F238E27FC236}">
                  <a16:creationId xmlns:a16="http://schemas.microsoft.com/office/drawing/2014/main" id="{FA24D7D0-3E47-6CFC-3237-5AD88433C2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134" name="Group 13">
            <a:extLst>
              <a:ext uri="{FF2B5EF4-FFF2-40B4-BE49-F238E27FC236}">
                <a16:creationId xmlns:a16="http://schemas.microsoft.com/office/drawing/2014/main" id="{5A5B9254-58E2-32B8-8E04-7AB13B3418F4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4013427"/>
            <a:ext cx="533400" cy="533400"/>
            <a:chOff x="1824" y="2736"/>
            <a:chExt cx="336" cy="336"/>
          </a:xfrm>
        </p:grpSpPr>
        <p:sp>
          <p:nvSpPr>
            <p:cNvPr id="135" name="Oval 14">
              <a:extLst>
                <a:ext uri="{FF2B5EF4-FFF2-40B4-BE49-F238E27FC236}">
                  <a16:creationId xmlns:a16="http://schemas.microsoft.com/office/drawing/2014/main" id="{435F5BD3-0332-7618-D623-AB82712BBC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6" name="Text Box 15">
              <a:extLst>
                <a:ext uri="{FF2B5EF4-FFF2-40B4-BE49-F238E27FC236}">
                  <a16:creationId xmlns:a16="http://schemas.microsoft.com/office/drawing/2014/main" id="{78CE75CC-1DC5-A1EE-CF5F-5132655495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137" name="Group 16">
            <a:extLst>
              <a:ext uri="{FF2B5EF4-FFF2-40B4-BE49-F238E27FC236}">
                <a16:creationId xmlns:a16="http://schemas.microsoft.com/office/drawing/2014/main" id="{3D4F3C06-02EC-3049-F926-D9BCAA6964FA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2337027"/>
            <a:ext cx="533400" cy="533400"/>
            <a:chOff x="1824" y="2736"/>
            <a:chExt cx="336" cy="336"/>
          </a:xfrm>
        </p:grpSpPr>
        <p:sp>
          <p:nvSpPr>
            <p:cNvPr id="138" name="Oval 17">
              <a:extLst>
                <a:ext uri="{FF2B5EF4-FFF2-40B4-BE49-F238E27FC236}">
                  <a16:creationId xmlns:a16="http://schemas.microsoft.com/office/drawing/2014/main" id="{F13DD352-A342-AF2D-E560-D6429381B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9" name="Text Box 18">
              <a:extLst>
                <a:ext uri="{FF2B5EF4-FFF2-40B4-BE49-F238E27FC236}">
                  <a16:creationId xmlns:a16="http://schemas.microsoft.com/office/drawing/2014/main" id="{6E69F09C-B7D5-A0E3-DF45-36EC1A5197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140" name="Line 19">
            <a:extLst>
              <a:ext uri="{FF2B5EF4-FFF2-40B4-BE49-F238E27FC236}">
                <a16:creationId xmlns:a16="http://schemas.microsoft.com/office/drawing/2014/main" id="{EBB0A1FA-60C2-9DC0-68AE-F003EE447E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48000" y="2718027"/>
            <a:ext cx="685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1" name="Line 20">
            <a:extLst>
              <a:ext uri="{FF2B5EF4-FFF2-40B4-BE49-F238E27FC236}">
                <a16:creationId xmlns:a16="http://schemas.microsoft.com/office/drawing/2014/main" id="{0E301DCB-CED1-573F-434A-8FBABD174EC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3708627"/>
            <a:ext cx="6858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2" name="Line 21">
            <a:extLst>
              <a:ext uri="{FF2B5EF4-FFF2-40B4-BE49-F238E27FC236}">
                <a16:creationId xmlns:a16="http://schemas.microsoft.com/office/drawing/2014/main" id="{DB55AB09-97B7-1981-62D6-D0033B8A07A6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4318227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3" name="Line 22">
            <a:extLst>
              <a:ext uri="{FF2B5EF4-FFF2-40B4-BE49-F238E27FC236}">
                <a16:creationId xmlns:a16="http://schemas.microsoft.com/office/drawing/2014/main" id="{78BB1DF8-34D5-68F3-23BE-CDD9317F3A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62600" y="2870427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4" name="Line 23">
            <a:extLst>
              <a:ext uri="{FF2B5EF4-FFF2-40B4-BE49-F238E27FC236}">
                <a16:creationId xmlns:a16="http://schemas.microsoft.com/office/drawing/2014/main" id="{82081C44-2F47-05E4-00FC-818E9672CB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8600" y="2870427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5" name="Line 24">
            <a:extLst>
              <a:ext uri="{FF2B5EF4-FFF2-40B4-BE49-F238E27FC236}">
                <a16:creationId xmlns:a16="http://schemas.microsoft.com/office/drawing/2014/main" id="{997A96CB-D51B-24FE-766F-7A9160F4BC01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2565627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6" name="Line 25">
            <a:extLst>
              <a:ext uri="{FF2B5EF4-FFF2-40B4-BE49-F238E27FC236}">
                <a16:creationId xmlns:a16="http://schemas.microsoft.com/office/drawing/2014/main" id="{100903CB-6917-E924-8C36-426E6A763A2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2794227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7" name="Text Box 26">
            <a:extLst>
              <a:ext uri="{FF2B5EF4-FFF2-40B4-BE49-F238E27FC236}">
                <a16:creationId xmlns:a16="http://schemas.microsoft.com/office/drawing/2014/main" id="{E218DD03-A090-1235-1FA8-AA198BDDD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951515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48" name="Text Box 27">
            <a:extLst>
              <a:ext uri="{FF2B5EF4-FFF2-40B4-BE49-F238E27FC236}">
                <a16:creationId xmlns:a16="http://schemas.microsoft.com/office/drawing/2014/main" id="{EBCD4D68-3B3E-F173-7B57-890F6565F7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3251427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49" name="Text Box 28">
            <a:extLst>
              <a:ext uri="{FF2B5EF4-FFF2-40B4-BE49-F238E27FC236}">
                <a16:creationId xmlns:a16="http://schemas.microsoft.com/office/drawing/2014/main" id="{42ECAABF-237A-4F8A-5E23-96E58FE82A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2641827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150" name="Text Box 29">
            <a:extLst>
              <a:ext uri="{FF2B5EF4-FFF2-40B4-BE49-F238E27FC236}">
                <a16:creationId xmlns:a16="http://schemas.microsoft.com/office/drawing/2014/main" id="{6482E00B-F5A0-A8F8-490E-8A054CCBDC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2184627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151" name="Text Box 30">
            <a:extLst>
              <a:ext uri="{FF2B5EF4-FFF2-40B4-BE49-F238E27FC236}">
                <a16:creationId xmlns:a16="http://schemas.microsoft.com/office/drawing/2014/main" id="{C7EEB1D6-9A83-64D3-580E-A66A7AED8B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3189515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152" name="Text Box 31">
            <a:extLst>
              <a:ext uri="{FF2B5EF4-FFF2-40B4-BE49-F238E27FC236}">
                <a16:creationId xmlns:a16="http://schemas.microsoft.com/office/drawing/2014/main" id="{1AD63A05-7A2D-F3BF-C04F-31E9889CF3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3037115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53" name="Text Box 32">
            <a:extLst>
              <a:ext uri="{FF2B5EF4-FFF2-40B4-BE49-F238E27FC236}">
                <a16:creationId xmlns:a16="http://schemas.microsoft.com/office/drawing/2014/main" id="{D0C9CCFA-81F9-6CCC-ED2A-F73F904F7C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4332515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C99548-8BE1-CDE2-7037-A18228D297CE}"/>
              </a:ext>
            </a:extLst>
          </p:cNvPr>
          <p:cNvSpPr txBox="1"/>
          <p:nvPr/>
        </p:nvSpPr>
        <p:spPr>
          <a:xfrm>
            <a:off x="7131353" y="37841"/>
            <a:ext cx="1959639" cy="523220"/>
          </a:xfrm>
          <a:prstGeom prst="rect">
            <a:avLst/>
          </a:prstGeom>
          <a:solidFill>
            <a:srgbClr val="ED7D31"/>
          </a:solidFill>
          <a:ln w="38100" cap="flat" cmpd="sng" algn="ctr">
            <a:solidFill>
              <a:srgbClr val="ED7D31">
                <a:shade val="15000"/>
              </a:srgbClr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</a:t>
            </a:r>
            <a:endParaRPr kumimoji="0" lang="en-S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2102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923C9-788E-50BA-D8CD-DA5A462A9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E9417-7FC2-866B-4212-7D7FDBD93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3C6E4C06-10A5-1A38-2D73-2CCB5107F385}"/>
              </a:ext>
            </a:extLst>
          </p:cNvPr>
          <p:cNvGrpSpPr>
            <a:grpSpLocks/>
          </p:cNvGrpSpPr>
          <p:nvPr/>
        </p:nvGrpSpPr>
        <p:grpSpPr bwMode="auto">
          <a:xfrm>
            <a:off x="2396459" y="3508534"/>
            <a:ext cx="533400" cy="533400"/>
            <a:chOff x="1824" y="2736"/>
            <a:chExt cx="336" cy="336"/>
          </a:xfrm>
        </p:grpSpPr>
        <p:sp>
          <p:nvSpPr>
            <p:cNvPr id="5" name="Oval 3">
              <a:extLst>
                <a:ext uri="{FF2B5EF4-FFF2-40B4-BE49-F238E27FC236}">
                  <a16:creationId xmlns:a16="http://schemas.microsoft.com/office/drawing/2014/main" id="{68E2BA7A-D2C5-1EB7-6BBF-550D34522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6" name="Text Box 4">
              <a:extLst>
                <a:ext uri="{FF2B5EF4-FFF2-40B4-BE49-F238E27FC236}">
                  <a16:creationId xmlns:a16="http://schemas.microsoft.com/office/drawing/2014/main" id="{549323DD-87CF-4F0D-09CD-8B922C2E9A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7" name="Group 5">
            <a:extLst>
              <a:ext uri="{FF2B5EF4-FFF2-40B4-BE49-F238E27FC236}">
                <a16:creationId xmlns:a16="http://schemas.microsoft.com/office/drawing/2014/main" id="{CEB3A632-9788-D267-B244-B099EBAF0EE9}"/>
              </a:ext>
            </a:extLst>
          </p:cNvPr>
          <p:cNvGrpSpPr>
            <a:grpSpLocks/>
          </p:cNvGrpSpPr>
          <p:nvPr/>
        </p:nvGrpSpPr>
        <p:grpSpPr bwMode="auto">
          <a:xfrm>
            <a:off x="3539459" y="2594134"/>
            <a:ext cx="533400" cy="533400"/>
            <a:chOff x="1824" y="2736"/>
            <a:chExt cx="336" cy="336"/>
          </a:xfrm>
        </p:grpSpPr>
        <p:sp>
          <p:nvSpPr>
            <p:cNvPr id="8" name="Oval 6">
              <a:extLst>
                <a:ext uri="{FF2B5EF4-FFF2-40B4-BE49-F238E27FC236}">
                  <a16:creationId xmlns:a16="http://schemas.microsoft.com/office/drawing/2014/main" id="{C3238B1C-D285-DCB7-88D8-C579F1BD6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9" name="Text Box 7">
              <a:extLst>
                <a:ext uri="{FF2B5EF4-FFF2-40B4-BE49-F238E27FC236}">
                  <a16:creationId xmlns:a16="http://schemas.microsoft.com/office/drawing/2014/main" id="{053DEC65-C823-8F5C-D7C3-C444961B68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10" name="Group 8">
            <a:extLst>
              <a:ext uri="{FF2B5EF4-FFF2-40B4-BE49-F238E27FC236}">
                <a16:creationId xmlns:a16="http://schemas.microsoft.com/office/drawing/2014/main" id="{1E4B4C72-12CD-83EB-6325-8064EA9C9708}"/>
              </a:ext>
            </a:extLst>
          </p:cNvPr>
          <p:cNvGrpSpPr>
            <a:grpSpLocks/>
          </p:cNvGrpSpPr>
          <p:nvPr/>
        </p:nvGrpSpPr>
        <p:grpSpPr bwMode="auto">
          <a:xfrm>
            <a:off x="3539459" y="4270534"/>
            <a:ext cx="533400" cy="533400"/>
            <a:chOff x="1824" y="2736"/>
            <a:chExt cx="336" cy="336"/>
          </a:xfrm>
        </p:grpSpPr>
        <p:sp>
          <p:nvSpPr>
            <p:cNvPr id="11" name="Oval 9">
              <a:extLst>
                <a:ext uri="{FF2B5EF4-FFF2-40B4-BE49-F238E27FC236}">
                  <a16:creationId xmlns:a16="http://schemas.microsoft.com/office/drawing/2014/main" id="{0FF6AF4E-EAEF-3349-D3F9-ED462EAF1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7EFACA42-52DB-F9AD-0861-B11AB87C26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13" name="Group 11">
            <a:extLst>
              <a:ext uri="{FF2B5EF4-FFF2-40B4-BE49-F238E27FC236}">
                <a16:creationId xmlns:a16="http://schemas.microsoft.com/office/drawing/2014/main" id="{B938805D-A317-4D35-A214-9B79A60F8747}"/>
              </a:ext>
            </a:extLst>
          </p:cNvPr>
          <p:cNvGrpSpPr>
            <a:grpSpLocks/>
          </p:cNvGrpSpPr>
          <p:nvPr/>
        </p:nvGrpSpPr>
        <p:grpSpPr bwMode="auto">
          <a:xfrm>
            <a:off x="5063459" y="4270534"/>
            <a:ext cx="533400" cy="533400"/>
            <a:chOff x="1824" y="2736"/>
            <a:chExt cx="336" cy="336"/>
          </a:xfrm>
        </p:grpSpPr>
        <p:sp>
          <p:nvSpPr>
            <p:cNvPr id="14" name="Oval 12">
              <a:extLst>
                <a:ext uri="{FF2B5EF4-FFF2-40B4-BE49-F238E27FC236}">
                  <a16:creationId xmlns:a16="http://schemas.microsoft.com/office/drawing/2014/main" id="{367BEC45-5D9F-7BDC-3A30-BB67C9C07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5" name="Text Box 13">
              <a:extLst>
                <a:ext uri="{FF2B5EF4-FFF2-40B4-BE49-F238E27FC236}">
                  <a16:creationId xmlns:a16="http://schemas.microsoft.com/office/drawing/2014/main" id="{262511D0-8779-2E09-04DB-A52A9E703B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16" name="Group 14">
            <a:extLst>
              <a:ext uri="{FF2B5EF4-FFF2-40B4-BE49-F238E27FC236}">
                <a16:creationId xmlns:a16="http://schemas.microsoft.com/office/drawing/2014/main" id="{9498FD00-1E33-399A-762D-E01E3593B37F}"/>
              </a:ext>
            </a:extLst>
          </p:cNvPr>
          <p:cNvGrpSpPr>
            <a:grpSpLocks/>
          </p:cNvGrpSpPr>
          <p:nvPr/>
        </p:nvGrpSpPr>
        <p:grpSpPr bwMode="auto">
          <a:xfrm>
            <a:off x="5063459" y="2594134"/>
            <a:ext cx="533400" cy="533400"/>
            <a:chOff x="1824" y="2736"/>
            <a:chExt cx="336" cy="336"/>
          </a:xfrm>
        </p:grpSpPr>
        <p:sp>
          <p:nvSpPr>
            <p:cNvPr id="17" name="Oval 15">
              <a:extLst>
                <a:ext uri="{FF2B5EF4-FFF2-40B4-BE49-F238E27FC236}">
                  <a16:creationId xmlns:a16="http://schemas.microsoft.com/office/drawing/2014/main" id="{4FFA54AC-A061-49DA-F9CD-E465408B12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8" name="Text Box 16">
              <a:extLst>
                <a:ext uri="{FF2B5EF4-FFF2-40B4-BE49-F238E27FC236}">
                  <a16:creationId xmlns:a16="http://schemas.microsoft.com/office/drawing/2014/main" id="{76063204-1B41-6D0A-9FC4-081F8FE3B6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19" name="Line 17">
            <a:extLst>
              <a:ext uri="{FF2B5EF4-FFF2-40B4-BE49-F238E27FC236}">
                <a16:creationId xmlns:a16="http://schemas.microsoft.com/office/drawing/2014/main" id="{A7A8135B-A732-F9FE-80D3-941AA3AF33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53659" y="2975134"/>
            <a:ext cx="685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0" name="Line 18">
            <a:extLst>
              <a:ext uri="{FF2B5EF4-FFF2-40B4-BE49-F238E27FC236}">
                <a16:creationId xmlns:a16="http://schemas.microsoft.com/office/drawing/2014/main" id="{E3568AA1-F60D-91BB-500F-50CB90891B77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3659" y="3965734"/>
            <a:ext cx="6858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1" name="Line 19">
            <a:extLst>
              <a:ext uri="{FF2B5EF4-FFF2-40B4-BE49-F238E27FC236}">
                <a16:creationId xmlns:a16="http://schemas.microsoft.com/office/drawing/2014/main" id="{E93DE82E-93F4-88AC-C739-E08D8E75125B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2859" y="4575334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16088EDB-EE37-7293-818C-7959526F7F3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68259" y="3127534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3" name="Line 21">
            <a:extLst>
              <a:ext uri="{FF2B5EF4-FFF2-40B4-BE49-F238E27FC236}">
                <a16:creationId xmlns:a16="http://schemas.microsoft.com/office/drawing/2014/main" id="{41277B51-F547-EC19-3A5F-0D13EFD3E5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4259" y="3127534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4" name="Line 22">
            <a:extLst>
              <a:ext uri="{FF2B5EF4-FFF2-40B4-BE49-F238E27FC236}">
                <a16:creationId xmlns:a16="http://schemas.microsoft.com/office/drawing/2014/main" id="{232F2501-6432-2804-9A75-22AF44C1CE5A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2859" y="2822734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5" name="Line 23">
            <a:extLst>
              <a:ext uri="{FF2B5EF4-FFF2-40B4-BE49-F238E27FC236}">
                <a16:creationId xmlns:a16="http://schemas.microsoft.com/office/drawing/2014/main" id="{69DBE493-719B-6450-A09B-0CB551A31E4C}"/>
              </a:ext>
            </a:extLst>
          </p:cNvPr>
          <p:cNvSpPr>
            <a:spLocks noChangeShapeType="1"/>
          </p:cNvSpPr>
          <p:nvPr/>
        </p:nvSpPr>
        <p:spPr bwMode="auto">
          <a:xfrm>
            <a:off x="3996659" y="3051334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6" name="Text Box 24">
            <a:extLst>
              <a:ext uri="{FF2B5EF4-FFF2-40B4-BE49-F238E27FC236}">
                <a16:creationId xmlns:a16="http://schemas.microsoft.com/office/drawing/2014/main" id="{6337EB23-93D5-A167-5C76-C187E16597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3659" y="4208622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7" name="Text Box 25">
            <a:extLst>
              <a:ext uri="{FF2B5EF4-FFF2-40B4-BE49-F238E27FC236}">
                <a16:creationId xmlns:a16="http://schemas.microsoft.com/office/drawing/2014/main" id="{D196FE09-C9F7-72C8-B803-76CDA03B66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9459" y="3508534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8" name="Text Box 26">
            <a:extLst>
              <a:ext uri="{FF2B5EF4-FFF2-40B4-BE49-F238E27FC236}">
                <a16:creationId xmlns:a16="http://schemas.microsoft.com/office/drawing/2014/main" id="{7F4DFF6F-B10F-8E41-FB05-4A914307B1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3659" y="2898934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29" name="Text Box 27">
            <a:extLst>
              <a:ext uri="{FF2B5EF4-FFF2-40B4-BE49-F238E27FC236}">
                <a16:creationId xmlns:a16="http://schemas.microsoft.com/office/drawing/2014/main" id="{BC9A615E-25B0-24BA-D060-25B2DCB53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3859" y="2441734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30" name="Text Box 28">
            <a:extLst>
              <a:ext uri="{FF2B5EF4-FFF2-40B4-BE49-F238E27FC236}">
                <a16:creationId xmlns:a16="http://schemas.microsoft.com/office/drawing/2014/main" id="{FBA1D868-D7B0-8507-6174-634B936C7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4459" y="3446622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31" name="Text Box 29">
            <a:extLst>
              <a:ext uri="{FF2B5EF4-FFF2-40B4-BE49-F238E27FC236}">
                <a16:creationId xmlns:a16="http://schemas.microsoft.com/office/drawing/2014/main" id="{4705F43E-098B-05B2-2090-EEEEBD5FA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0059" y="3294222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6" name="Text Box 30">
            <a:extLst>
              <a:ext uri="{FF2B5EF4-FFF2-40B4-BE49-F238E27FC236}">
                <a16:creationId xmlns:a16="http://schemas.microsoft.com/office/drawing/2014/main" id="{6037CA3C-2464-F4DD-4A0B-E955FA369E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3859" y="4589622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32" name="Text Box 32">
            <a:extLst>
              <a:ext uri="{FF2B5EF4-FFF2-40B4-BE49-F238E27FC236}">
                <a16:creationId xmlns:a16="http://schemas.microsoft.com/office/drawing/2014/main" id="{D49FF728-4286-FE4A-CE79-A5EEB6B05E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5659" y="2197259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3" name="Text Box 33">
            <a:extLst>
              <a:ext uri="{FF2B5EF4-FFF2-40B4-BE49-F238E27FC236}">
                <a16:creationId xmlns:a16="http://schemas.microsoft.com/office/drawing/2014/main" id="{84DBE315-9549-C469-78DC-1156672B6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9659" y="2197259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4" name="Text Box 34">
            <a:extLst>
              <a:ext uri="{FF2B5EF4-FFF2-40B4-BE49-F238E27FC236}">
                <a16:creationId xmlns:a16="http://schemas.microsoft.com/office/drawing/2014/main" id="{C11A56E8-E3DF-4FFA-E1A8-4A7FDD0846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6859" y="4254659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5" name="Text Box 35">
            <a:extLst>
              <a:ext uri="{FF2B5EF4-FFF2-40B4-BE49-F238E27FC236}">
                <a16:creationId xmlns:a16="http://schemas.microsoft.com/office/drawing/2014/main" id="{2F3E53F4-FB29-8C9B-83F8-7AA9EFD09E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6659" y="4041934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6" name="Text Box 36">
            <a:extLst>
              <a:ext uri="{FF2B5EF4-FFF2-40B4-BE49-F238E27FC236}">
                <a16:creationId xmlns:a16="http://schemas.microsoft.com/office/drawing/2014/main" id="{DF9E0B49-B33D-42E7-480D-83BB304F0A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2659" y="3127534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Content Placeholder 4">
                <a:extLst>
                  <a:ext uri="{FF2B5EF4-FFF2-40B4-BE49-F238E27FC236}">
                    <a16:creationId xmlns:a16="http://schemas.microsoft.com/office/drawing/2014/main" id="{836973E8-2FB5-BAB6-DBCF-F60C0402185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81633034"/>
                  </p:ext>
                </p:extLst>
              </p:nvPr>
            </p:nvGraphicFramePr>
            <p:xfrm>
              <a:off x="6256258" y="2517458"/>
              <a:ext cx="140867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Content Placeholder 4">
                <a:extLst>
                  <a:ext uri="{FF2B5EF4-FFF2-40B4-BE49-F238E27FC236}">
                    <a16:creationId xmlns:a16="http://schemas.microsoft.com/office/drawing/2014/main" id="{836973E8-2FB5-BAB6-DBCF-F60C0402185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81633034"/>
                  </p:ext>
                </p:extLst>
              </p:nvPr>
            </p:nvGraphicFramePr>
            <p:xfrm>
              <a:off x="6256258" y="2517458"/>
              <a:ext cx="140867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08197" r="-107792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308197" r="-1077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08197" r="-1077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508197" r="-1077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2B3791B9-8322-177F-9913-40FABE625918}"/>
              </a:ext>
            </a:extLst>
          </p:cNvPr>
          <p:cNvSpPr txBox="1"/>
          <p:nvPr/>
        </p:nvSpPr>
        <p:spPr>
          <a:xfrm>
            <a:off x="7131353" y="37841"/>
            <a:ext cx="1959639" cy="523220"/>
          </a:xfrm>
          <a:prstGeom prst="rect">
            <a:avLst/>
          </a:prstGeom>
          <a:solidFill>
            <a:srgbClr val="ED7D31"/>
          </a:solidFill>
          <a:ln w="38100" cap="flat" cmpd="sng" algn="ctr">
            <a:solidFill>
              <a:srgbClr val="ED7D31">
                <a:shade val="15000"/>
              </a:srgbClr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</a:t>
            </a:r>
            <a:endParaRPr kumimoji="0" lang="en-S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7653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B102A-599F-0491-C103-9C59918BF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 Node A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E34A0-5FE8-2A93-533E-F89F096A3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grpSp>
        <p:nvGrpSpPr>
          <p:cNvPr id="76" name="Group 5">
            <a:extLst>
              <a:ext uri="{FF2B5EF4-FFF2-40B4-BE49-F238E27FC236}">
                <a16:creationId xmlns:a16="http://schemas.microsoft.com/office/drawing/2014/main" id="{593B3B1F-69BD-4834-1F36-42BF38115A86}"/>
              </a:ext>
            </a:extLst>
          </p:cNvPr>
          <p:cNvGrpSpPr>
            <a:grpSpLocks/>
          </p:cNvGrpSpPr>
          <p:nvPr/>
        </p:nvGrpSpPr>
        <p:grpSpPr bwMode="auto">
          <a:xfrm>
            <a:off x="3172577" y="2728506"/>
            <a:ext cx="533400" cy="533400"/>
            <a:chOff x="1824" y="2736"/>
            <a:chExt cx="336" cy="336"/>
          </a:xfrm>
        </p:grpSpPr>
        <p:sp>
          <p:nvSpPr>
            <p:cNvPr id="77" name="Oval 6">
              <a:extLst>
                <a:ext uri="{FF2B5EF4-FFF2-40B4-BE49-F238E27FC236}">
                  <a16:creationId xmlns:a16="http://schemas.microsoft.com/office/drawing/2014/main" id="{8818DA92-8013-6A62-A0BF-E84DC2793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8" name="Text Box 7">
              <a:extLst>
                <a:ext uri="{FF2B5EF4-FFF2-40B4-BE49-F238E27FC236}">
                  <a16:creationId xmlns:a16="http://schemas.microsoft.com/office/drawing/2014/main" id="{529FD540-5161-B199-AC5C-08F1F6492F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79" name="Group 8">
            <a:extLst>
              <a:ext uri="{FF2B5EF4-FFF2-40B4-BE49-F238E27FC236}">
                <a16:creationId xmlns:a16="http://schemas.microsoft.com/office/drawing/2014/main" id="{8097E20D-8949-D410-2B00-73E094411A46}"/>
              </a:ext>
            </a:extLst>
          </p:cNvPr>
          <p:cNvGrpSpPr>
            <a:grpSpLocks/>
          </p:cNvGrpSpPr>
          <p:nvPr/>
        </p:nvGrpSpPr>
        <p:grpSpPr bwMode="auto">
          <a:xfrm>
            <a:off x="3172577" y="4404906"/>
            <a:ext cx="533400" cy="533400"/>
            <a:chOff x="1824" y="2736"/>
            <a:chExt cx="336" cy="336"/>
          </a:xfrm>
        </p:grpSpPr>
        <p:sp>
          <p:nvSpPr>
            <p:cNvPr id="80" name="Oval 9">
              <a:extLst>
                <a:ext uri="{FF2B5EF4-FFF2-40B4-BE49-F238E27FC236}">
                  <a16:creationId xmlns:a16="http://schemas.microsoft.com/office/drawing/2014/main" id="{480B78A2-9422-4A02-F36C-85785D66F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81" name="Text Box 10">
              <a:extLst>
                <a:ext uri="{FF2B5EF4-FFF2-40B4-BE49-F238E27FC236}">
                  <a16:creationId xmlns:a16="http://schemas.microsoft.com/office/drawing/2014/main" id="{D56EBF25-0897-192D-952B-4C24CDF085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82" name="Group 11">
            <a:extLst>
              <a:ext uri="{FF2B5EF4-FFF2-40B4-BE49-F238E27FC236}">
                <a16:creationId xmlns:a16="http://schemas.microsoft.com/office/drawing/2014/main" id="{5824D73F-60C7-A5B9-B675-94B5B9965951}"/>
              </a:ext>
            </a:extLst>
          </p:cNvPr>
          <p:cNvGrpSpPr>
            <a:grpSpLocks/>
          </p:cNvGrpSpPr>
          <p:nvPr/>
        </p:nvGrpSpPr>
        <p:grpSpPr bwMode="auto">
          <a:xfrm>
            <a:off x="4696577" y="4404906"/>
            <a:ext cx="533400" cy="533400"/>
            <a:chOff x="1824" y="2736"/>
            <a:chExt cx="336" cy="336"/>
          </a:xfrm>
        </p:grpSpPr>
        <p:sp>
          <p:nvSpPr>
            <p:cNvPr id="83" name="Oval 12">
              <a:extLst>
                <a:ext uri="{FF2B5EF4-FFF2-40B4-BE49-F238E27FC236}">
                  <a16:creationId xmlns:a16="http://schemas.microsoft.com/office/drawing/2014/main" id="{401E6662-1C32-5A2F-F947-31F9D9C16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84" name="Text Box 13">
              <a:extLst>
                <a:ext uri="{FF2B5EF4-FFF2-40B4-BE49-F238E27FC236}">
                  <a16:creationId xmlns:a16="http://schemas.microsoft.com/office/drawing/2014/main" id="{2E76C553-7E8C-BC25-D4E0-8E4E74394D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85" name="Group 14">
            <a:extLst>
              <a:ext uri="{FF2B5EF4-FFF2-40B4-BE49-F238E27FC236}">
                <a16:creationId xmlns:a16="http://schemas.microsoft.com/office/drawing/2014/main" id="{7E0111B5-B963-FD00-D13D-36C40A226864}"/>
              </a:ext>
            </a:extLst>
          </p:cNvPr>
          <p:cNvGrpSpPr>
            <a:grpSpLocks/>
          </p:cNvGrpSpPr>
          <p:nvPr/>
        </p:nvGrpSpPr>
        <p:grpSpPr bwMode="auto">
          <a:xfrm>
            <a:off x="4696577" y="2728506"/>
            <a:ext cx="533400" cy="533400"/>
            <a:chOff x="1824" y="2736"/>
            <a:chExt cx="336" cy="336"/>
          </a:xfrm>
        </p:grpSpPr>
        <p:sp>
          <p:nvSpPr>
            <p:cNvPr id="86" name="Oval 15">
              <a:extLst>
                <a:ext uri="{FF2B5EF4-FFF2-40B4-BE49-F238E27FC236}">
                  <a16:creationId xmlns:a16="http://schemas.microsoft.com/office/drawing/2014/main" id="{700756FC-DBC6-ABBD-C503-D7245212B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87" name="Text Box 16">
              <a:extLst>
                <a:ext uri="{FF2B5EF4-FFF2-40B4-BE49-F238E27FC236}">
                  <a16:creationId xmlns:a16="http://schemas.microsoft.com/office/drawing/2014/main" id="{A837EF01-18B4-D539-F04A-8C1425BC28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88" name="Line 17">
            <a:extLst>
              <a:ext uri="{FF2B5EF4-FFF2-40B4-BE49-F238E27FC236}">
                <a16:creationId xmlns:a16="http://schemas.microsoft.com/office/drawing/2014/main" id="{94F3EE2C-69BD-8FAE-09FC-5719022425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86777" y="3109506"/>
            <a:ext cx="68580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9" name="Line 18">
            <a:extLst>
              <a:ext uri="{FF2B5EF4-FFF2-40B4-BE49-F238E27FC236}">
                <a16:creationId xmlns:a16="http://schemas.microsoft.com/office/drawing/2014/main" id="{F8CFB6ED-DC36-45D3-6880-1439803830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6777" y="4100106"/>
            <a:ext cx="6858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0" name="Line 19">
            <a:extLst>
              <a:ext uri="{FF2B5EF4-FFF2-40B4-BE49-F238E27FC236}">
                <a16:creationId xmlns:a16="http://schemas.microsoft.com/office/drawing/2014/main" id="{70F7D338-F74F-2659-24BF-3008C22CD83E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5977" y="4709706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1" name="Line 20">
            <a:extLst>
              <a:ext uri="{FF2B5EF4-FFF2-40B4-BE49-F238E27FC236}">
                <a16:creationId xmlns:a16="http://schemas.microsoft.com/office/drawing/2014/main" id="{64D1B405-D91E-6737-518A-53EF843F66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01377" y="3261906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2" name="Line 21">
            <a:extLst>
              <a:ext uri="{FF2B5EF4-FFF2-40B4-BE49-F238E27FC236}">
                <a16:creationId xmlns:a16="http://schemas.microsoft.com/office/drawing/2014/main" id="{DBDA837D-DEFD-F512-B5A0-DC72247F47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77377" y="3261906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3" name="Line 22">
            <a:extLst>
              <a:ext uri="{FF2B5EF4-FFF2-40B4-BE49-F238E27FC236}">
                <a16:creationId xmlns:a16="http://schemas.microsoft.com/office/drawing/2014/main" id="{54935685-D708-2682-C453-471A31A1CFE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5977" y="2957106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4" name="Line 23">
            <a:extLst>
              <a:ext uri="{FF2B5EF4-FFF2-40B4-BE49-F238E27FC236}">
                <a16:creationId xmlns:a16="http://schemas.microsoft.com/office/drawing/2014/main" id="{DAF7F894-9D67-2F31-629D-ED21734994F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29777" y="3185706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5" name="Text Box 24">
            <a:extLst>
              <a:ext uri="{FF2B5EF4-FFF2-40B4-BE49-F238E27FC236}">
                <a16:creationId xmlns:a16="http://schemas.microsoft.com/office/drawing/2014/main" id="{D3E87FA6-EAB6-33E4-1D7D-C18ACDDF53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6777" y="4342994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96" name="Text Box 25">
            <a:extLst>
              <a:ext uri="{FF2B5EF4-FFF2-40B4-BE49-F238E27FC236}">
                <a16:creationId xmlns:a16="http://schemas.microsoft.com/office/drawing/2014/main" id="{ED649C60-FC96-10A2-016B-79257546DE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2577" y="3642906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97" name="Text Box 26">
            <a:extLst>
              <a:ext uri="{FF2B5EF4-FFF2-40B4-BE49-F238E27FC236}">
                <a16:creationId xmlns:a16="http://schemas.microsoft.com/office/drawing/2014/main" id="{4739DB03-545D-A2CE-9D87-7961D85CAE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6777" y="3033306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98" name="Text Box 27">
            <a:extLst>
              <a:ext uri="{FF2B5EF4-FFF2-40B4-BE49-F238E27FC236}">
                <a16:creationId xmlns:a16="http://schemas.microsoft.com/office/drawing/2014/main" id="{FEC6404D-9FC2-1FB8-47E5-0CBF8FDA8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6977" y="2576106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99" name="Text Box 28">
            <a:extLst>
              <a:ext uri="{FF2B5EF4-FFF2-40B4-BE49-F238E27FC236}">
                <a16:creationId xmlns:a16="http://schemas.microsoft.com/office/drawing/2014/main" id="{C6E16F21-001E-4CD8-723A-01BFD51662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7577" y="3580994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100" name="Text Box 29">
            <a:extLst>
              <a:ext uri="{FF2B5EF4-FFF2-40B4-BE49-F238E27FC236}">
                <a16:creationId xmlns:a16="http://schemas.microsoft.com/office/drawing/2014/main" id="{400FF7C2-CCD5-3D28-77A1-3CBE8B0696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3177" y="3428594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01" name="Text Box 30">
            <a:extLst>
              <a:ext uri="{FF2B5EF4-FFF2-40B4-BE49-F238E27FC236}">
                <a16:creationId xmlns:a16="http://schemas.microsoft.com/office/drawing/2014/main" id="{532770A0-6AA2-8BEA-D947-DBCC975F1E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6977" y="4723994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102" name="Text Box 32">
            <a:extLst>
              <a:ext uri="{FF2B5EF4-FFF2-40B4-BE49-F238E27FC236}">
                <a16:creationId xmlns:a16="http://schemas.microsoft.com/office/drawing/2014/main" id="{EF1F0D6F-A927-B803-221A-FE7A2C4343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8777" y="2331631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103" name="Text Box 33">
            <a:extLst>
              <a:ext uri="{FF2B5EF4-FFF2-40B4-BE49-F238E27FC236}">
                <a16:creationId xmlns:a16="http://schemas.microsoft.com/office/drawing/2014/main" id="{3A8AF8B6-6BB5-1815-D511-C287AF563D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2777" y="2331631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04" name="Text Box 34">
            <a:extLst>
              <a:ext uri="{FF2B5EF4-FFF2-40B4-BE49-F238E27FC236}">
                <a16:creationId xmlns:a16="http://schemas.microsoft.com/office/drawing/2014/main" id="{3526F24C-0A34-1336-4B9C-27B5242100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9977" y="4389031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05" name="Text Box 35">
            <a:extLst>
              <a:ext uri="{FF2B5EF4-FFF2-40B4-BE49-F238E27FC236}">
                <a16:creationId xmlns:a16="http://schemas.microsoft.com/office/drawing/2014/main" id="{8B9E853D-DFA1-283B-FFC4-0D06651A0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9777" y="4176306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106" name="Text Box 36">
            <a:extLst>
              <a:ext uri="{FF2B5EF4-FFF2-40B4-BE49-F238E27FC236}">
                <a16:creationId xmlns:a16="http://schemas.microsoft.com/office/drawing/2014/main" id="{9C27D90A-3068-4275-7399-2921982489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5777" y="3261906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9" name="Content Placeholder 4">
                <a:extLst>
                  <a:ext uri="{FF2B5EF4-FFF2-40B4-BE49-F238E27FC236}">
                    <a16:creationId xmlns:a16="http://schemas.microsoft.com/office/drawing/2014/main" id="{B062E2ED-E8B8-8361-4F51-6383EBC0B49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795022576"/>
                  </p:ext>
                </p:extLst>
              </p:nvPr>
            </p:nvGraphicFramePr>
            <p:xfrm>
              <a:off x="5813176" y="2606586"/>
              <a:ext cx="140867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9" name="Content Placeholder 4">
                <a:extLst>
                  <a:ext uri="{FF2B5EF4-FFF2-40B4-BE49-F238E27FC236}">
                    <a16:creationId xmlns:a16="http://schemas.microsoft.com/office/drawing/2014/main" id="{B062E2ED-E8B8-8361-4F51-6383EBC0B49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795022576"/>
                  </p:ext>
                </p:extLst>
              </p:nvPr>
            </p:nvGraphicFramePr>
            <p:xfrm>
              <a:off x="5813176" y="2606586"/>
              <a:ext cx="140867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08197" r="-1077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508197" r="-1077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3" name="Group 3">
            <a:extLst>
              <a:ext uri="{FF2B5EF4-FFF2-40B4-BE49-F238E27FC236}">
                <a16:creationId xmlns:a16="http://schemas.microsoft.com/office/drawing/2014/main" id="{5AF3C362-86B0-F979-46A8-01CBDD1102EF}"/>
              </a:ext>
            </a:extLst>
          </p:cNvPr>
          <p:cNvGrpSpPr>
            <a:grpSpLocks/>
          </p:cNvGrpSpPr>
          <p:nvPr/>
        </p:nvGrpSpPr>
        <p:grpSpPr bwMode="auto">
          <a:xfrm>
            <a:off x="1991477" y="3658781"/>
            <a:ext cx="533400" cy="533400"/>
            <a:chOff x="1824" y="2736"/>
            <a:chExt cx="336" cy="336"/>
          </a:xfrm>
        </p:grpSpPr>
        <p:sp>
          <p:nvSpPr>
            <p:cNvPr id="114" name="Oval 4">
              <a:extLst>
                <a:ext uri="{FF2B5EF4-FFF2-40B4-BE49-F238E27FC236}">
                  <a16:creationId xmlns:a16="http://schemas.microsoft.com/office/drawing/2014/main" id="{EFC2A8CB-B375-ADED-011F-0D2B40475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15" name="Text Box 5">
              <a:extLst>
                <a:ext uri="{FF2B5EF4-FFF2-40B4-BE49-F238E27FC236}">
                  <a16:creationId xmlns:a16="http://schemas.microsoft.com/office/drawing/2014/main" id="{E972A5FD-E251-7388-D3DE-B4C2AF7BAC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A6854E3-95F4-63DC-626A-A1A3E08D87DD}"/>
              </a:ext>
            </a:extLst>
          </p:cNvPr>
          <p:cNvSpPr txBox="1"/>
          <p:nvPr/>
        </p:nvSpPr>
        <p:spPr>
          <a:xfrm>
            <a:off x="7131353" y="37841"/>
            <a:ext cx="1959639" cy="523220"/>
          </a:xfrm>
          <a:prstGeom prst="rect">
            <a:avLst/>
          </a:prstGeom>
          <a:solidFill>
            <a:srgbClr val="ED7D31"/>
          </a:solidFill>
          <a:ln w="38100" cap="flat" cmpd="sng" algn="ctr">
            <a:solidFill>
              <a:srgbClr val="ED7D31">
                <a:shade val="15000"/>
              </a:srgbClr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</a:t>
            </a:r>
            <a:endParaRPr kumimoji="0" lang="en-S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0382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FF6D1-D76F-2F60-EB90-4A4DF11F7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D33E4-C57E-E199-B03F-AE20619C5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 Node C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94A71-461C-26E4-FCF9-C17C5A0D7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2" name="Content Placeholder 4">
                <a:extLst>
                  <a:ext uri="{FF2B5EF4-FFF2-40B4-BE49-F238E27FC236}">
                    <a16:creationId xmlns:a16="http://schemas.microsoft.com/office/drawing/2014/main" id="{2487B5E4-A688-1A48-79AF-3691219581C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48058383"/>
                  </p:ext>
                </p:extLst>
              </p:nvPr>
            </p:nvGraphicFramePr>
            <p:xfrm>
              <a:off x="5758747" y="2489427"/>
              <a:ext cx="140867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2" name="Content Placeholder 4">
                <a:extLst>
                  <a:ext uri="{FF2B5EF4-FFF2-40B4-BE49-F238E27FC236}">
                    <a16:creationId xmlns:a16="http://schemas.microsoft.com/office/drawing/2014/main" id="{2487B5E4-A688-1A48-79AF-3691219581C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48058383"/>
                  </p:ext>
                </p:extLst>
              </p:nvPr>
            </p:nvGraphicFramePr>
            <p:xfrm>
              <a:off x="5758747" y="2489427"/>
              <a:ext cx="140867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08197" r="-1077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 Box 2">
            <a:extLst>
              <a:ext uri="{FF2B5EF4-FFF2-40B4-BE49-F238E27FC236}">
                <a16:creationId xmlns:a16="http://schemas.microsoft.com/office/drawing/2014/main" id="{5B5CEA81-438E-1527-A2BC-7414B10140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348" y="2887639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4E891E02-074F-6FF7-BC33-7E8ACE519A38}"/>
              </a:ext>
            </a:extLst>
          </p:cNvPr>
          <p:cNvGrpSpPr>
            <a:grpSpLocks/>
          </p:cNvGrpSpPr>
          <p:nvPr/>
        </p:nvGrpSpPr>
        <p:grpSpPr bwMode="auto">
          <a:xfrm>
            <a:off x="1975148" y="3497239"/>
            <a:ext cx="533400" cy="533400"/>
            <a:chOff x="1824" y="2736"/>
            <a:chExt cx="336" cy="336"/>
          </a:xfrm>
        </p:grpSpPr>
        <p:sp>
          <p:nvSpPr>
            <p:cNvPr id="6" name="Oval 4">
              <a:extLst>
                <a:ext uri="{FF2B5EF4-FFF2-40B4-BE49-F238E27FC236}">
                  <a16:creationId xmlns:a16="http://schemas.microsoft.com/office/drawing/2014/main" id="{B62D270F-1A6E-4E89-D415-BD779294C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3207205B-2023-900F-61BD-7363302361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8" name="Group 6">
            <a:extLst>
              <a:ext uri="{FF2B5EF4-FFF2-40B4-BE49-F238E27FC236}">
                <a16:creationId xmlns:a16="http://schemas.microsoft.com/office/drawing/2014/main" id="{774D10D1-5385-AEE6-F502-F898FDA32DEE}"/>
              </a:ext>
            </a:extLst>
          </p:cNvPr>
          <p:cNvGrpSpPr>
            <a:grpSpLocks/>
          </p:cNvGrpSpPr>
          <p:nvPr/>
        </p:nvGrpSpPr>
        <p:grpSpPr bwMode="auto">
          <a:xfrm>
            <a:off x="3118148" y="2582839"/>
            <a:ext cx="533400" cy="533400"/>
            <a:chOff x="1824" y="2736"/>
            <a:chExt cx="336" cy="336"/>
          </a:xfrm>
        </p:grpSpPr>
        <p:sp>
          <p:nvSpPr>
            <p:cNvPr id="9" name="Oval 7">
              <a:extLst>
                <a:ext uri="{FF2B5EF4-FFF2-40B4-BE49-F238E27FC236}">
                  <a16:creationId xmlns:a16="http://schemas.microsoft.com/office/drawing/2014/main" id="{E25F6DD9-E177-8EDC-F257-36E8996A7C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0" name="Text Box 8">
              <a:extLst>
                <a:ext uri="{FF2B5EF4-FFF2-40B4-BE49-F238E27FC236}">
                  <a16:creationId xmlns:a16="http://schemas.microsoft.com/office/drawing/2014/main" id="{78BBC6E2-FE3D-5026-E1B3-FC7667582F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14" name="Group 12">
            <a:extLst>
              <a:ext uri="{FF2B5EF4-FFF2-40B4-BE49-F238E27FC236}">
                <a16:creationId xmlns:a16="http://schemas.microsoft.com/office/drawing/2014/main" id="{D0F0463B-C140-1C72-8A50-C694254234F5}"/>
              </a:ext>
            </a:extLst>
          </p:cNvPr>
          <p:cNvGrpSpPr>
            <a:grpSpLocks/>
          </p:cNvGrpSpPr>
          <p:nvPr/>
        </p:nvGrpSpPr>
        <p:grpSpPr bwMode="auto">
          <a:xfrm>
            <a:off x="4642148" y="4259239"/>
            <a:ext cx="533400" cy="533400"/>
            <a:chOff x="1824" y="2736"/>
            <a:chExt cx="336" cy="336"/>
          </a:xfrm>
        </p:grpSpPr>
        <p:sp>
          <p:nvSpPr>
            <p:cNvPr id="15" name="Oval 13">
              <a:extLst>
                <a:ext uri="{FF2B5EF4-FFF2-40B4-BE49-F238E27FC236}">
                  <a16:creationId xmlns:a16="http://schemas.microsoft.com/office/drawing/2014/main" id="{10A5FBBA-6842-D455-5734-174C1F9C0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6" name="Text Box 14">
              <a:extLst>
                <a:ext uri="{FF2B5EF4-FFF2-40B4-BE49-F238E27FC236}">
                  <a16:creationId xmlns:a16="http://schemas.microsoft.com/office/drawing/2014/main" id="{AA097443-A4EE-5BA9-EB72-4F13B9E582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17" name="Group 15">
            <a:extLst>
              <a:ext uri="{FF2B5EF4-FFF2-40B4-BE49-F238E27FC236}">
                <a16:creationId xmlns:a16="http://schemas.microsoft.com/office/drawing/2014/main" id="{22B5BBD4-7420-B7F4-D95E-2BDA476B0593}"/>
              </a:ext>
            </a:extLst>
          </p:cNvPr>
          <p:cNvGrpSpPr>
            <a:grpSpLocks/>
          </p:cNvGrpSpPr>
          <p:nvPr/>
        </p:nvGrpSpPr>
        <p:grpSpPr bwMode="auto">
          <a:xfrm>
            <a:off x="4642148" y="2582839"/>
            <a:ext cx="533400" cy="533400"/>
            <a:chOff x="1824" y="2736"/>
            <a:chExt cx="336" cy="336"/>
          </a:xfrm>
        </p:grpSpPr>
        <p:sp>
          <p:nvSpPr>
            <p:cNvPr id="18" name="Oval 16">
              <a:extLst>
                <a:ext uri="{FF2B5EF4-FFF2-40B4-BE49-F238E27FC236}">
                  <a16:creationId xmlns:a16="http://schemas.microsoft.com/office/drawing/2014/main" id="{C47148C0-0251-4724-C932-CF2A26F87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9" name="Text Box 17">
              <a:extLst>
                <a:ext uri="{FF2B5EF4-FFF2-40B4-BE49-F238E27FC236}">
                  <a16:creationId xmlns:a16="http://schemas.microsoft.com/office/drawing/2014/main" id="{D39C3AB8-5F6B-B0C6-A686-6455E2A391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20" name="Line 18">
            <a:extLst>
              <a:ext uri="{FF2B5EF4-FFF2-40B4-BE49-F238E27FC236}">
                <a16:creationId xmlns:a16="http://schemas.microsoft.com/office/drawing/2014/main" id="{4C6A33E8-80DF-2A97-FDB3-FD411C4A4DD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32348" y="2963839"/>
            <a:ext cx="685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1" name="Line 19">
            <a:extLst>
              <a:ext uri="{FF2B5EF4-FFF2-40B4-BE49-F238E27FC236}">
                <a16:creationId xmlns:a16="http://schemas.microsoft.com/office/drawing/2014/main" id="{AB7266AD-50AD-4BB6-E0F1-715FEC592FFD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2348" y="3954439"/>
            <a:ext cx="6858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AC006E53-F460-50F2-0B35-36CD11209CF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1548" y="4564039"/>
            <a:ext cx="990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" name="Line 21">
            <a:extLst>
              <a:ext uri="{FF2B5EF4-FFF2-40B4-BE49-F238E27FC236}">
                <a16:creationId xmlns:a16="http://schemas.microsoft.com/office/drawing/2014/main" id="{948F8EF8-E9A7-4AF7-F631-F83D53ED1B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46948" y="3116239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4" name="Line 22">
            <a:extLst>
              <a:ext uri="{FF2B5EF4-FFF2-40B4-BE49-F238E27FC236}">
                <a16:creationId xmlns:a16="http://schemas.microsoft.com/office/drawing/2014/main" id="{E038FD27-647E-6D14-6E6F-E0869E4EFC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22948" y="3116239"/>
            <a:ext cx="0" cy="1143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5" name="Line 23">
            <a:extLst>
              <a:ext uri="{FF2B5EF4-FFF2-40B4-BE49-F238E27FC236}">
                <a16:creationId xmlns:a16="http://schemas.microsoft.com/office/drawing/2014/main" id="{55E3A101-9F59-61FE-98F2-F25250E3B79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1548" y="2811439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6" name="Line 24">
            <a:extLst>
              <a:ext uri="{FF2B5EF4-FFF2-40B4-BE49-F238E27FC236}">
                <a16:creationId xmlns:a16="http://schemas.microsoft.com/office/drawing/2014/main" id="{DB914AD7-B942-D0F3-72D6-D722195BDBDA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5348" y="3040039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7" name="Text Box 25">
            <a:extLst>
              <a:ext uri="{FF2B5EF4-FFF2-40B4-BE49-F238E27FC236}">
                <a16:creationId xmlns:a16="http://schemas.microsoft.com/office/drawing/2014/main" id="{7A82D121-7C27-5307-7B1A-856CA7FC23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348" y="4197327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8" name="Text Box 26">
            <a:extLst>
              <a:ext uri="{FF2B5EF4-FFF2-40B4-BE49-F238E27FC236}">
                <a16:creationId xmlns:a16="http://schemas.microsoft.com/office/drawing/2014/main" id="{67D044A1-04F9-06BA-1BEC-C9F1C6A01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8148" y="3497239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9" name="Text Box 27">
            <a:extLst>
              <a:ext uri="{FF2B5EF4-FFF2-40B4-BE49-F238E27FC236}">
                <a16:creationId xmlns:a16="http://schemas.microsoft.com/office/drawing/2014/main" id="{2A2466EA-35AB-3756-B321-A5E31E2EC9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2548" y="2430439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30" name="Text Box 28">
            <a:extLst>
              <a:ext uri="{FF2B5EF4-FFF2-40B4-BE49-F238E27FC236}">
                <a16:creationId xmlns:a16="http://schemas.microsoft.com/office/drawing/2014/main" id="{B33D36CF-31D6-88A7-05F9-E69832CCE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3148" y="3435327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31" name="Text Box 29">
            <a:extLst>
              <a:ext uri="{FF2B5EF4-FFF2-40B4-BE49-F238E27FC236}">
                <a16:creationId xmlns:a16="http://schemas.microsoft.com/office/drawing/2014/main" id="{E0CBEA83-34C0-945B-A733-29883E0A8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8748" y="3282927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32" name="Text Box 30">
            <a:extLst>
              <a:ext uri="{FF2B5EF4-FFF2-40B4-BE49-F238E27FC236}">
                <a16:creationId xmlns:a16="http://schemas.microsoft.com/office/drawing/2014/main" id="{A1D91540-7212-08C7-1FB7-E0A63161B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2548" y="4578327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33" name="Text Box 32">
            <a:extLst>
              <a:ext uri="{FF2B5EF4-FFF2-40B4-BE49-F238E27FC236}">
                <a16:creationId xmlns:a16="http://schemas.microsoft.com/office/drawing/2014/main" id="{01727AAA-62C5-14DD-0B76-47FDCE57CC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4348" y="2185964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 b="1" dirty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34" name="Text Box 33">
            <a:extLst>
              <a:ext uri="{FF2B5EF4-FFF2-40B4-BE49-F238E27FC236}">
                <a16:creationId xmlns:a16="http://schemas.microsoft.com/office/drawing/2014/main" id="{85A8FD46-7396-E179-7D31-868EB60C8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8348" y="2185964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5" name="Text Box 34">
            <a:extLst>
              <a:ext uri="{FF2B5EF4-FFF2-40B4-BE49-F238E27FC236}">
                <a16:creationId xmlns:a16="http://schemas.microsoft.com/office/drawing/2014/main" id="{3439BFFF-24A7-34E7-1F4A-F579D074D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548" y="4243364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36" name="Text Box 35">
            <a:extLst>
              <a:ext uri="{FF2B5EF4-FFF2-40B4-BE49-F238E27FC236}">
                <a16:creationId xmlns:a16="http://schemas.microsoft.com/office/drawing/2014/main" id="{B3764893-C974-4CD5-CC16-72F54A5AE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5348" y="4030639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37" name="Text Box 36">
            <a:extLst>
              <a:ext uri="{FF2B5EF4-FFF2-40B4-BE49-F238E27FC236}">
                <a16:creationId xmlns:a16="http://schemas.microsoft.com/office/drawing/2014/main" id="{7FEC8C22-9210-33D5-4230-2D1A2D30D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348" y="3116239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</a:p>
        </p:txBody>
      </p:sp>
      <p:grpSp>
        <p:nvGrpSpPr>
          <p:cNvPr id="108" name="Group 9">
            <a:extLst>
              <a:ext uri="{FF2B5EF4-FFF2-40B4-BE49-F238E27FC236}">
                <a16:creationId xmlns:a16="http://schemas.microsoft.com/office/drawing/2014/main" id="{8BE5ABAC-EB6D-C4EA-D774-B01F6E59C4C2}"/>
              </a:ext>
            </a:extLst>
          </p:cNvPr>
          <p:cNvGrpSpPr>
            <a:grpSpLocks/>
          </p:cNvGrpSpPr>
          <p:nvPr/>
        </p:nvGrpSpPr>
        <p:grpSpPr bwMode="auto">
          <a:xfrm>
            <a:off x="3106653" y="4275114"/>
            <a:ext cx="533400" cy="533400"/>
            <a:chOff x="1824" y="2736"/>
            <a:chExt cx="336" cy="336"/>
          </a:xfrm>
        </p:grpSpPr>
        <p:sp>
          <p:nvSpPr>
            <p:cNvPr id="110" name="Oval 10">
              <a:extLst>
                <a:ext uri="{FF2B5EF4-FFF2-40B4-BE49-F238E27FC236}">
                  <a16:creationId xmlns:a16="http://schemas.microsoft.com/office/drawing/2014/main" id="{92D17854-B22F-E2A0-C5CA-57FC1561C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11" name="Text Box 11">
              <a:extLst>
                <a:ext uri="{FF2B5EF4-FFF2-40B4-BE49-F238E27FC236}">
                  <a16:creationId xmlns:a16="http://schemas.microsoft.com/office/drawing/2014/main" id="{BDB65F90-1C2A-2D33-7848-B3CE8833F2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282474D-48B6-AD74-AEAD-6F92CE21EDD4}"/>
              </a:ext>
            </a:extLst>
          </p:cNvPr>
          <p:cNvSpPr txBox="1"/>
          <p:nvPr/>
        </p:nvSpPr>
        <p:spPr>
          <a:xfrm>
            <a:off x="7131353" y="37841"/>
            <a:ext cx="1959639" cy="523220"/>
          </a:xfrm>
          <a:prstGeom prst="rect">
            <a:avLst/>
          </a:prstGeom>
          <a:solidFill>
            <a:srgbClr val="ED7D31"/>
          </a:solidFill>
          <a:ln w="38100" cap="flat" cmpd="sng" algn="ctr">
            <a:solidFill>
              <a:srgbClr val="ED7D31">
                <a:shade val="15000"/>
              </a:srgbClr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</a:t>
            </a:r>
            <a:endParaRPr kumimoji="0" lang="en-S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407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D5B69-3D8A-F9C1-4ACB-3B489A590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78AC7-8A27-5E39-416C-2A6D4C440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 Node B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E5887-16AB-1BFC-C7D1-F98E5ED49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graphicFrame>
        <p:nvGraphicFramePr>
          <p:cNvPr id="72" name="Content Placeholder 4">
            <a:extLst>
              <a:ext uri="{FF2B5EF4-FFF2-40B4-BE49-F238E27FC236}">
                <a16:creationId xmlns:a16="http://schemas.microsoft.com/office/drawing/2014/main" id="{3D4DB03F-28CE-2823-1D32-3F5E2C2AAF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9739019"/>
              </p:ext>
            </p:extLst>
          </p:nvPr>
        </p:nvGraphicFramePr>
        <p:xfrm>
          <a:off x="5758747" y="2489427"/>
          <a:ext cx="140867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B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B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10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B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454676"/>
                  </a:ext>
                </a:extLst>
              </a:tr>
            </a:tbl>
          </a:graphicData>
        </a:graphic>
      </p:graphicFrame>
      <p:sp>
        <p:nvSpPr>
          <p:cNvPr id="38" name="Text Box 2">
            <a:extLst>
              <a:ext uri="{FF2B5EF4-FFF2-40B4-BE49-F238E27FC236}">
                <a16:creationId xmlns:a16="http://schemas.microsoft.com/office/drawing/2014/main" id="{921E0892-F886-D139-3BB3-653987D951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1700" y="2859542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grpSp>
        <p:nvGrpSpPr>
          <p:cNvPr id="39" name="Group 3">
            <a:extLst>
              <a:ext uri="{FF2B5EF4-FFF2-40B4-BE49-F238E27FC236}">
                <a16:creationId xmlns:a16="http://schemas.microsoft.com/office/drawing/2014/main" id="{9FED22AB-E2F1-815B-DC5A-102EE793E6F2}"/>
              </a:ext>
            </a:extLst>
          </p:cNvPr>
          <p:cNvGrpSpPr>
            <a:grpSpLocks/>
          </p:cNvGrpSpPr>
          <p:nvPr/>
        </p:nvGrpSpPr>
        <p:grpSpPr bwMode="auto">
          <a:xfrm>
            <a:off x="1714500" y="3469142"/>
            <a:ext cx="533400" cy="533400"/>
            <a:chOff x="1824" y="2736"/>
            <a:chExt cx="336" cy="336"/>
          </a:xfrm>
        </p:grpSpPr>
        <p:sp>
          <p:nvSpPr>
            <p:cNvPr id="40" name="Oval 4">
              <a:extLst>
                <a:ext uri="{FF2B5EF4-FFF2-40B4-BE49-F238E27FC236}">
                  <a16:creationId xmlns:a16="http://schemas.microsoft.com/office/drawing/2014/main" id="{00B9C55D-A3E8-8DC6-F008-996A1DF0F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1" name="Text Box 5">
              <a:extLst>
                <a:ext uri="{FF2B5EF4-FFF2-40B4-BE49-F238E27FC236}">
                  <a16:creationId xmlns:a16="http://schemas.microsoft.com/office/drawing/2014/main" id="{7833A76D-C3F6-B5B2-F41D-46A9B1974F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42" name="Group 6">
            <a:extLst>
              <a:ext uri="{FF2B5EF4-FFF2-40B4-BE49-F238E27FC236}">
                <a16:creationId xmlns:a16="http://schemas.microsoft.com/office/drawing/2014/main" id="{66B87A0D-C548-6FE4-D7EA-06FA005DCC14}"/>
              </a:ext>
            </a:extLst>
          </p:cNvPr>
          <p:cNvGrpSpPr>
            <a:grpSpLocks/>
          </p:cNvGrpSpPr>
          <p:nvPr/>
        </p:nvGrpSpPr>
        <p:grpSpPr bwMode="auto">
          <a:xfrm>
            <a:off x="2857500" y="2554742"/>
            <a:ext cx="533400" cy="533400"/>
            <a:chOff x="1824" y="2736"/>
            <a:chExt cx="336" cy="336"/>
          </a:xfrm>
        </p:grpSpPr>
        <p:sp>
          <p:nvSpPr>
            <p:cNvPr id="43" name="Oval 7">
              <a:extLst>
                <a:ext uri="{FF2B5EF4-FFF2-40B4-BE49-F238E27FC236}">
                  <a16:creationId xmlns:a16="http://schemas.microsoft.com/office/drawing/2014/main" id="{671343D7-6969-A62A-A760-AC8EBEE79F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4" name="Text Box 8">
              <a:extLst>
                <a:ext uri="{FF2B5EF4-FFF2-40B4-BE49-F238E27FC236}">
                  <a16:creationId xmlns:a16="http://schemas.microsoft.com/office/drawing/2014/main" id="{F65E7881-CBC4-1091-B31C-44A436B905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45" name="Group 9">
            <a:extLst>
              <a:ext uri="{FF2B5EF4-FFF2-40B4-BE49-F238E27FC236}">
                <a16:creationId xmlns:a16="http://schemas.microsoft.com/office/drawing/2014/main" id="{19C47705-46A4-27C4-F6C2-169BA2FC2DFA}"/>
              </a:ext>
            </a:extLst>
          </p:cNvPr>
          <p:cNvGrpSpPr>
            <a:grpSpLocks/>
          </p:cNvGrpSpPr>
          <p:nvPr/>
        </p:nvGrpSpPr>
        <p:grpSpPr bwMode="auto">
          <a:xfrm>
            <a:off x="2857500" y="4231142"/>
            <a:ext cx="533400" cy="533400"/>
            <a:chOff x="1824" y="2736"/>
            <a:chExt cx="336" cy="336"/>
          </a:xfrm>
        </p:grpSpPr>
        <p:sp>
          <p:nvSpPr>
            <p:cNvPr id="46" name="Oval 10">
              <a:extLst>
                <a:ext uri="{FF2B5EF4-FFF2-40B4-BE49-F238E27FC236}">
                  <a16:creationId xmlns:a16="http://schemas.microsoft.com/office/drawing/2014/main" id="{AD07A799-B3AC-ADFF-51C2-4A892F9CC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7" name="Text Box 11">
              <a:extLst>
                <a:ext uri="{FF2B5EF4-FFF2-40B4-BE49-F238E27FC236}">
                  <a16:creationId xmlns:a16="http://schemas.microsoft.com/office/drawing/2014/main" id="{A72464D3-664B-AA1D-21D0-048927D6ED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48" name="Group 12">
            <a:extLst>
              <a:ext uri="{FF2B5EF4-FFF2-40B4-BE49-F238E27FC236}">
                <a16:creationId xmlns:a16="http://schemas.microsoft.com/office/drawing/2014/main" id="{174DAE27-8A2B-31D2-85D8-751BC34E84D1}"/>
              </a:ext>
            </a:extLst>
          </p:cNvPr>
          <p:cNvGrpSpPr>
            <a:grpSpLocks/>
          </p:cNvGrpSpPr>
          <p:nvPr/>
        </p:nvGrpSpPr>
        <p:grpSpPr bwMode="auto">
          <a:xfrm>
            <a:off x="4381500" y="4231142"/>
            <a:ext cx="533400" cy="533400"/>
            <a:chOff x="1824" y="2736"/>
            <a:chExt cx="336" cy="336"/>
          </a:xfrm>
        </p:grpSpPr>
        <p:sp>
          <p:nvSpPr>
            <p:cNvPr id="49" name="Oval 13">
              <a:extLst>
                <a:ext uri="{FF2B5EF4-FFF2-40B4-BE49-F238E27FC236}">
                  <a16:creationId xmlns:a16="http://schemas.microsoft.com/office/drawing/2014/main" id="{027B56FB-E2BB-E540-8263-8B5253DE9A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0" name="Text Box 14">
              <a:extLst>
                <a:ext uri="{FF2B5EF4-FFF2-40B4-BE49-F238E27FC236}">
                  <a16:creationId xmlns:a16="http://schemas.microsoft.com/office/drawing/2014/main" id="{C3EABBE2-DECA-3C19-7923-8CCF4ADA6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51" name="Group 15">
            <a:extLst>
              <a:ext uri="{FF2B5EF4-FFF2-40B4-BE49-F238E27FC236}">
                <a16:creationId xmlns:a16="http://schemas.microsoft.com/office/drawing/2014/main" id="{3E874619-9012-B992-724E-94D0912991A4}"/>
              </a:ext>
            </a:extLst>
          </p:cNvPr>
          <p:cNvGrpSpPr>
            <a:grpSpLocks/>
          </p:cNvGrpSpPr>
          <p:nvPr/>
        </p:nvGrpSpPr>
        <p:grpSpPr bwMode="auto">
          <a:xfrm>
            <a:off x="4381500" y="2554742"/>
            <a:ext cx="533400" cy="533400"/>
            <a:chOff x="1824" y="2736"/>
            <a:chExt cx="336" cy="336"/>
          </a:xfrm>
        </p:grpSpPr>
        <p:sp>
          <p:nvSpPr>
            <p:cNvPr id="52" name="Oval 16">
              <a:extLst>
                <a:ext uri="{FF2B5EF4-FFF2-40B4-BE49-F238E27FC236}">
                  <a16:creationId xmlns:a16="http://schemas.microsoft.com/office/drawing/2014/main" id="{38F6A1A2-EA89-E2C1-6532-1F18CFFBD5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3" name="Text Box 17">
              <a:extLst>
                <a:ext uri="{FF2B5EF4-FFF2-40B4-BE49-F238E27FC236}">
                  <a16:creationId xmlns:a16="http://schemas.microsoft.com/office/drawing/2014/main" id="{BD3ABE57-624C-593A-46FE-52BB7D4764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54" name="Line 18">
            <a:extLst>
              <a:ext uri="{FF2B5EF4-FFF2-40B4-BE49-F238E27FC236}">
                <a16:creationId xmlns:a16="http://schemas.microsoft.com/office/drawing/2014/main" id="{D0A4A75B-36F9-2675-B374-C81AB7E22F4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71700" y="2935742"/>
            <a:ext cx="685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5" name="Line 19">
            <a:extLst>
              <a:ext uri="{FF2B5EF4-FFF2-40B4-BE49-F238E27FC236}">
                <a16:creationId xmlns:a16="http://schemas.microsoft.com/office/drawing/2014/main" id="{E05A6BE8-19E4-E05D-3A11-3A7FD7E00530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1700" y="3926342"/>
            <a:ext cx="6858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6" name="Line 20">
            <a:extLst>
              <a:ext uri="{FF2B5EF4-FFF2-40B4-BE49-F238E27FC236}">
                <a16:creationId xmlns:a16="http://schemas.microsoft.com/office/drawing/2014/main" id="{C8254AC3-F06D-E254-60DF-287FF398A46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0900" y="4535942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7" name="Line 21">
            <a:extLst>
              <a:ext uri="{FF2B5EF4-FFF2-40B4-BE49-F238E27FC236}">
                <a16:creationId xmlns:a16="http://schemas.microsoft.com/office/drawing/2014/main" id="{B3980C09-F820-ADB1-C863-90B203C4AA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86300" y="3088142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8" name="Line 22">
            <a:extLst>
              <a:ext uri="{FF2B5EF4-FFF2-40B4-BE49-F238E27FC236}">
                <a16:creationId xmlns:a16="http://schemas.microsoft.com/office/drawing/2014/main" id="{C1A9EB0D-7FFB-DD27-E4AB-9303E52B0E7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62300" y="3088142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9" name="Line 23">
            <a:extLst>
              <a:ext uri="{FF2B5EF4-FFF2-40B4-BE49-F238E27FC236}">
                <a16:creationId xmlns:a16="http://schemas.microsoft.com/office/drawing/2014/main" id="{0F36766A-D750-8574-8EC5-63015C67A69B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0900" y="2783342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60" name="Line 24">
            <a:extLst>
              <a:ext uri="{FF2B5EF4-FFF2-40B4-BE49-F238E27FC236}">
                <a16:creationId xmlns:a16="http://schemas.microsoft.com/office/drawing/2014/main" id="{95F3DC1E-7368-0836-B0A3-028CDAABCC08}"/>
              </a:ext>
            </a:extLst>
          </p:cNvPr>
          <p:cNvSpPr>
            <a:spLocks noChangeShapeType="1"/>
          </p:cNvSpPr>
          <p:nvPr/>
        </p:nvSpPr>
        <p:spPr bwMode="auto">
          <a:xfrm>
            <a:off x="3314700" y="3011942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61" name="Text Box 25">
            <a:extLst>
              <a:ext uri="{FF2B5EF4-FFF2-40B4-BE49-F238E27FC236}">
                <a16:creationId xmlns:a16="http://schemas.microsoft.com/office/drawing/2014/main" id="{28FCA203-8524-DF65-3A20-FC2988DC3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1700" y="4169230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2" name="Text Box 26">
            <a:extLst>
              <a:ext uri="{FF2B5EF4-FFF2-40B4-BE49-F238E27FC236}">
                <a16:creationId xmlns:a16="http://schemas.microsoft.com/office/drawing/2014/main" id="{BD116A44-7F00-90CB-A3EE-E0006A3F64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0" y="3469142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3" name="Text Box 27">
            <a:extLst>
              <a:ext uri="{FF2B5EF4-FFF2-40B4-BE49-F238E27FC236}">
                <a16:creationId xmlns:a16="http://schemas.microsoft.com/office/drawing/2014/main" id="{AD76D999-3AAC-D63D-A5BF-26AC002EC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1900" y="2402342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64" name="Text Box 28">
            <a:extLst>
              <a:ext uri="{FF2B5EF4-FFF2-40B4-BE49-F238E27FC236}">
                <a16:creationId xmlns:a16="http://schemas.microsoft.com/office/drawing/2014/main" id="{C00F77AC-B72A-9577-9110-C2D723E11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2500" y="3407230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65" name="Text Box 29">
            <a:extLst>
              <a:ext uri="{FF2B5EF4-FFF2-40B4-BE49-F238E27FC236}">
                <a16:creationId xmlns:a16="http://schemas.microsoft.com/office/drawing/2014/main" id="{CBD31A01-A8D3-9050-79EF-4438226F81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8100" y="3254830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6" name="Text Box 30">
            <a:extLst>
              <a:ext uri="{FF2B5EF4-FFF2-40B4-BE49-F238E27FC236}">
                <a16:creationId xmlns:a16="http://schemas.microsoft.com/office/drawing/2014/main" id="{3C4FF911-6B06-290D-3B38-5D5311CC4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1900" y="4550230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67" name="Text Box 32">
            <a:extLst>
              <a:ext uri="{FF2B5EF4-FFF2-40B4-BE49-F238E27FC236}">
                <a16:creationId xmlns:a16="http://schemas.microsoft.com/office/drawing/2014/main" id="{7823EABC-C26E-24E1-9C4B-DAD30C5E83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3700" y="2157867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 b="1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68" name="Text Box 33">
            <a:extLst>
              <a:ext uri="{FF2B5EF4-FFF2-40B4-BE49-F238E27FC236}">
                <a16:creationId xmlns:a16="http://schemas.microsoft.com/office/drawing/2014/main" id="{0072AD32-284A-8F4B-D1EB-E2A9C34E9D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7700" y="2157867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69" name="Text Box 34">
            <a:extLst>
              <a:ext uri="{FF2B5EF4-FFF2-40B4-BE49-F238E27FC236}">
                <a16:creationId xmlns:a16="http://schemas.microsoft.com/office/drawing/2014/main" id="{E00D8EDB-D029-7A82-D1FB-855647B3A6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4900" y="4215267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70" name="Text Box 35">
            <a:extLst>
              <a:ext uri="{FF2B5EF4-FFF2-40B4-BE49-F238E27FC236}">
                <a16:creationId xmlns:a16="http://schemas.microsoft.com/office/drawing/2014/main" id="{13798307-6E59-F908-A0A3-606BCF8D79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4700" y="4002542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71" name="Text Box 36">
            <a:extLst>
              <a:ext uri="{FF2B5EF4-FFF2-40B4-BE49-F238E27FC236}">
                <a16:creationId xmlns:a16="http://schemas.microsoft.com/office/drawing/2014/main" id="{8CB01FA6-79A9-5BB9-F031-8B250C04B7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0700" y="3088142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46096B-A1FF-D0A1-8FD1-87BA0F257A8A}"/>
              </a:ext>
            </a:extLst>
          </p:cNvPr>
          <p:cNvSpPr txBox="1"/>
          <p:nvPr/>
        </p:nvSpPr>
        <p:spPr>
          <a:xfrm>
            <a:off x="7131353" y="37841"/>
            <a:ext cx="1959639" cy="523220"/>
          </a:xfrm>
          <a:prstGeom prst="rect">
            <a:avLst/>
          </a:prstGeom>
          <a:solidFill>
            <a:srgbClr val="ED7D31"/>
          </a:solidFill>
          <a:ln w="38100" cap="flat" cmpd="sng" algn="ctr">
            <a:solidFill>
              <a:srgbClr val="ED7D31">
                <a:shade val="15000"/>
              </a:srgbClr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</a:t>
            </a:r>
            <a:endParaRPr kumimoji="0" lang="en-S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3914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1D50B-D545-AE12-D311-42496D4B0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D54E-AF44-AF84-1E33-CD4923D0A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 Node E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0F57F-6C46-4AA9-7AF6-87EA71096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graphicFrame>
        <p:nvGraphicFramePr>
          <p:cNvPr id="72" name="Content Placeholder 4">
            <a:extLst>
              <a:ext uri="{FF2B5EF4-FFF2-40B4-BE49-F238E27FC236}">
                <a16:creationId xmlns:a16="http://schemas.microsoft.com/office/drawing/2014/main" id="{52A757F1-B856-B671-2978-5E3DB6A53E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3640961"/>
              </p:ext>
            </p:extLst>
          </p:nvPr>
        </p:nvGraphicFramePr>
        <p:xfrm>
          <a:off x="5758747" y="2489427"/>
          <a:ext cx="140867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10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E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454676"/>
                  </a:ext>
                </a:extLst>
              </a:tr>
            </a:tbl>
          </a:graphicData>
        </a:graphic>
      </p:graphicFrame>
      <p:sp>
        <p:nvSpPr>
          <p:cNvPr id="4" name="Text Box 2">
            <a:extLst>
              <a:ext uri="{FF2B5EF4-FFF2-40B4-BE49-F238E27FC236}">
                <a16:creationId xmlns:a16="http://schemas.microsoft.com/office/drawing/2014/main" id="{26B2E96D-269B-8254-10A3-4B8AFBB643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27432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376E9DA6-2625-F4D1-D790-B727D2E92435}"/>
              </a:ext>
            </a:extLst>
          </p:cNvPr>
          <p:cNvGrpSpPr>
            <a:grpSpLocks/>
          </p:cNvGrpSpPr>
          <p:nvPr/>
        </p:nvGrpSpPr>
        <p:grpSpPr bwMode="auto">
          <a:xfrm>
            <a:off x="1905000" y="3352800"/>
            <a:ext cx="533400" cy="533400"/>
            <a:chOff x="1824" y="2736"/>
            <a:chExt cx="336" cy="336"/>
          </a:xfrm>
        </p:grpSpPr>
        <p:sp>
          <p:nvSpPr>
            <p:cNvPr id="6" name="Oval 4">
              <a:extLst>
                <a:ext uri="{FF2B5EF4-FFF2-40B4-BE49-F238E27FC236}">
                  <a16:creationId xmlns:a16="http://schemas.microsoft.com/office/drawing/2014/main" id="{3CBBF343-4DC1-AB0F-E9BB-E1CBCBCDEE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3A533349-6DBD-21BC-0036-A94E2DA8A2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8" name="Group 6">
            <a:extLst>
              <a:ext uri="{FF2B5EF4-FFF2-40B4-BE49-F238E27FC236}">
                <a16:creationId xmlns:a16="http://schemas.microsoft.com/office/drawing/2014/main" id="{EDA647AC-DAFF-C79B-8C4B-745FAB655014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2438400"/>
            <a:ext cx="533400" cy="533400"/>
            <a:chOff x="1824" y="2736"/>
            <a:chExt cx="336" cy="336"/>
          </a:xfrm>
        </p:grpSpPr>
        <p:sp>
          <p:nvSpPr>
            <p:cNvPr id="9" name="Oval 7">
              <a:extLst>
                <a:ext uri="{FF2B5EF4-FFF2-40B4-BE49-F238E27FC236}">
                  <a16:creationId xmlns:a16="http://schemas.microsoft.com/office/drawing/2014/main" id="{54D1235E-7C29-907A-A448-3C3102A1AA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0" name="Text Box 8">
              <a:extLst>
                <a:ext uri="{FF2B5EF4-FFF2-40B4-BE49-F238E27FC236}">
                  <a16:creationId xmlns:a16="http://schemas.microsoft.com/office/drawing/2014/main" id="{80E0E721-3646-B1C3-8931-62A2258509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11" name="Group 9">
            <a:extLst>
              <a:ext uri="{FF2B5EF4-FFF2-40B4-BE49-F238E27FC236}">
                <a16:creationId xmlns:a16="http://schemas.microsoft.com/office/drawing/2014/main" id="{92FFD533-02DF-9E76-B1B7-54B940B36C72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4114800"/>
            <a:ext cx="533400" cy="533400"/>
            <a:chOff x="1824" y="2736"/>
            <a:chExt cx="336" cy="336"/>
          </a:xfrm>
        </p:grpSpPr>
        <p:sp>
          <p:nvSpPr>
            <p:cNvPr id="12" name="Oval 10">
              <a:extLst>
                <a:ext uri="{FF2B5EF4-FFF2-40B4-BE49-F238E27FC236}">
                  <a16:creationId xmlns:a16="http://schemas.microsoft.com/office/drawing/2014/main" id="{05AB37A5-A266-FCC6-BCB5-465754E58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" name="Text Box 11">
              <a:extLst>
                <a:ext uri="{FF2B5EF4-FFF2-40B4-BE49-F238E27FC236}">
                  <a16:creationId xmlns:a16="http://schemas.microsoft.com/office/drawing/2014/main" id="{D11F1D3D-5F3B-0D22-ECA9-E854E4084E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14" name="Group 12">
            <a:extLst>
              <a:ext uri="{FF2B5EF4-FFF2-40B4-BE49-F238E27FC236}">
                <a16:creationId xmlns:a16="http://schemas.microsoft.com/office/drawing/2014/main" id="{4440D105-9C02-F82F-FE7B-0D013292C6C6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4114800"/>
            <a:ext cx="533400" cy="533400"/>
            <a:chOff x="1824" y="2736"/>
            <a:chExt cx="336" cy="336"/>
          </a:xfrm>
        </p:grpSpPr>
        <p:sp>
          <p:nvSpPr>
            <p:cNvPr id="15" name="Oval 13">
              <a:extLst>
                <a:ext uri="{FF2B5EF4-FFF2-40B4-BE49-F238E27FC236}">
                  <a16:creationId xmlns:a16="http://schemas.microsoft.com/office/drawing/2014/main" id="{2D4075AB-0EA7-DEB8-15D8-E44EADFA3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6" name="Text Box 14">
              <a:extLst>
                <a:ext uri="{FF2B5EF4-FFF2-40B4-BE49-F238E27FC236}">
                  <a16:creationId xmlns:a16="http://schemas.microsoft.com/office/drawing/2014/main" id="{1FB9FBDA-1D8C-CCA4-A7CC-DCA5EEBC45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17" name="Group 15">
            <a:extLst>
              <a:ext uri="{FF2B5EF4-FFF2-40B4-BE49-F238E27FC236}">
                <a16:creationId xmlns:a16="http://schemas.microsoft.com/office/drawing/2014/main" id="{36AAB3F3-8737-2554-4244-A6C7FB856B3B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2438400"/>
            <a:ext cx="533400" cy="533400"/>
            <a:chOff x="1824" y="2736"/>
            <a:chExt cx="336" cy="336"/>
          </a:xfrm>
        </p:grpSpPr>
        <p:sp>
          <p:nvSpPr>
            <p:cNvPr id="18" name="Oval 16">
              <a:extLst>
                <a:ext uri="{FF2B5EF4-FFF2-40B4-BE49-F238E27FC236}">
                  <a16:creationId xmlns:a16="http://schemas.microsoft.com/office/drawing/2014/main" id="{A6C73803-B5A9-EDAA-F24A-5E4A99555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9" name="Text Box 17">
              <a:extLst>
                <a:ext uri="{FF2B5EF4-FFF2-40B4-BE49-F238E27FC236}">
                  <a16:creationId xmlns:a16="http://schemas.microsoft.com/office/drawing/2014/main" id="{CDDBDC3B-8A47-1EEE-931A-38F4E1270E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20" name="Line 18">
            <a:extLst>
              <a:ext uri="{FF2B5EF4-FFF2-40B4-BE49-F238E27FC236}">
                <a16:creationId xmlns:a16="http://schemas.microsoft.com/office/drawing/2014/main" id="{FAB75D67-A1BD-8B75-7809-D6FC99C0AA0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2200" y="2819400"/>
            <a:ext cx="685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1" name="Line 19">
            <a:extLst>
              <a:ext uri="{FF2B5EF4-FFF2-40B4-BE49-F238E27FC236}">
                <a16:creationId xmlns:a16="http://schemas.microsoft.com/office/drawing/2014/main" id="{1D9353CD-F5FE-3F87-80DC-B17DD4B595C8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3810000"/>
            <a:ext cx="6858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4745267E-B4A9-191B-1817-9B0D595CC58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4419600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3" name="Line 21">
            <a:extLst>
              <a:ext uri="{FF2B5EF4-FFF2-40B4-BE49-F238E27FC236}">
                <a16:creationId xmlns:a16="http://schemas.microsoft.com/office/drawing/2014/main" id="{DF2D33CF-753E-BA76-C5C5-8646C96E814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76800" y="2971800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4" name="Line 22">
            <a:extLst>
              <a:ext uri="{FF2B5EF4-FFF2-40B4-BE49-F238E27FC236}">
                <a16:creationId xmlns:a16="http://schemas.microsoft.com/office/drawing/2014/main" id="{7DDD2999-8E9A-5E48-0802-D8900B28AA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52800" y="2971800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5" name="Line 23">
            <a:extLst>
              <a:ext uri="{FF2B5EF4-FFF2-40B4-BE49-F238E27FC236}">
                <a16:creationId xmlns:a16="http://schemas.microsoft.com/office/drawing/2014/main" id="{A7A2B4AE-9C86-C306-E077-05A9F3CEEFEE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667000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6" name="Line 24">
            <a:extLst>
              <a:ext uri="{FF2B5EF4-FFF2-40B4-BE49-F238E27FC236}">
                <a16:creationId xmlns:a16="http://schemas.microsoft.com/office/drawing/2014/main" id="{17A27B17-7D78-C59F-E325-323BB7B884A6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2895600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7" name="Text Box 25">
            <a:extLst>
              <a:ext uri="{FF2B5EF4-FFF2-40B4-BE49-F238E27FC236}">
                <a16:creationId xmlns:a16="http://schemas.microsoft.com/office/drawing/2014/main" id="{65888C1A-D70D-590E-E87E-60DBFA1462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0528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8" name="Text Box 26">
            <a:extLst>
              <a:ext uri="{FF2B5EF4-FFF2-40B4-BE49-F238E27FC236}">
                <a16:creationId xmlns:a16="http://schemas.microsoft.com/office/drawing/2014/main" id="{198ADC1E-6D5E-4490-5C14-1E1512B40F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3528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9" name="Text Box 27">
            <a:extLst>
              <a:ext uri="{FF2B5EF4-FFF2-40B4-BE49-F238E27FC236}">
                <a16:creationId xmlns:a16="http://schemas.microsoft.com/office/drawing/2014/main" id="{FFF05858-8D24-6DC3-2406-3BDEA81772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22860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30" name="Text Box 28">
            <a:extLst>
              <a:ext uri="{FF2B5EF4-FFF2-40B4-BE49-F238E27FC236}">
                <a16:creationId xmlns:a16="http://schemas.microsoft.com/office/drawing/2014/main" id="{E6E55554-16DD-64F8-23D0-7DE0DE5FF5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2908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31" name="Text Box 29">
            <a:extLst>
              <a:ext uri="{FF2B5EF4-FFF2-40B4-BE49-F238E27FC236}">
                <a16:creationId xmlns:a16="http://schemas.microsoft.com/office/drawing/2014/main" id="{8C5B9DD6-3E8C-85ED-4CDA-F84E291C3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31384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32" name="Text Box 30">
            <a:extLst>
              <a:ext uri="{FF2B5EF4-FFF2-40B4-BE49-F238E27FC236}">
                <a16:creationId xmlns:a16="http://schemas.microsoft.com/office/drawing/2014/main" id="{5CE02A82-9A00-EC75-5603-374B502F2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44338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33" name="Text Box 32">
            <a:extLst>
              <a:ext uri="{FF2B5EF4-FFF2-40B4-BE49-F238E27FC236}">
                <a16:creationId xmlns:a16="http://schemas.microsoft.com/office/drawing/2014/main" id="{B3E4BABA-E8EE-6AE8-A805-540798F92A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204152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 b="1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34" name="Text Box 33">
            <a:extLst>
              <a:ext uri="{FF2B5EF4-FFF2-40B4-BE49-F238E27FC236}">
                <a16:creationId xmlns:a16="http://schemas.microsoft.com/office/drawing/2014/main" id="{8B07B7AA-D59B-F5B7-DB0D-644253ADA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204152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35" name="Text Box 34">
            <a:extLst>
              <a:ext uri="{FF2B5EF4-FFF2-40B4-BE49-F238E27FC236}">
                <a16:creationId xmlns:a16="http://schemas.microsoft.com/office/drawing/2014/main" id="{60A9AAE6-F2A9-03F4-F4C8-B2A558EF5D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409892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36" name="Text Box 35">
            <a:extLst>
              <a:ext uri="{FF2B5EF4-FFF2-40B4-BE49-F238E27FC236}">
                <a16:creationId xmlns:a16="http://schemas.microsoft.com/office/drawing/2014/main" id="{1CC0DB5B-76DD-A4AA-C3D8-4448AF3C6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3886200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37" name="Text Box 36">
            <a:extLst>
              <a:ext uri="{FF2B5EF4-FFF2-40B4-BE49-F238E27FC236}">
                <a16:creationId xmlns:a16="http://schemas.microsoft.com/office/drawing/2014/main" id="{E6308CAA-275C-BE80-B749-5B723B7DB1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971800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87ED488-A58A-3D1F-4D98-4B02887B6B84}"/>
              </a:ext>
            </a:extLst>
          </p:cNvPr>
          <p:cNvSpPr txBox="1"/>
          <p:nvPr/>
        </p:nvSpPr>
        <p:spPr>
          <a:xfrm>
            <a:off x="5638800" y="4811486"/>
            <a:ext cx="1926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Nothing changes</a:t>
            </a:r>
            <a:endParaRPr lang="en-SE" sz="2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F7D1E61-F0AD-DB57-6D19-047A8F19CE7E}"/>
              </a:ext>
            </a:extLst>
          </p:cNvPr>
          <p:cNvSpPr txBox="1"/>
          <p:nvPr/>
        </p:nvSpPr>
        <p:spPr>
          <a:xfrm>
            <a:off x="7131353" y="37841"/>
            <a:ext cx="1959639" cy="523220"/>
          </a:xfrm>
          <a:prstGeom prst="rect">
            <a:avLst/>
          </a:prstGeom>
          <a:solidFill>
            <a:srgbClr val="ED7D31"/>
          </a:solidFill>
          <a:ln w="38100" cap="flat" cmpd="sng" algn="ctr">
            <a:solidFill>
              <a:srgbClr val="ED7D31">
                <a:shade val="15000"/>
              </a:srgbClr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</a:t>
            </a:r>
            <a:endParaRPr kumimoji="0" lang="en-S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2897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7F848-FBB9-B876-D465-26FD9139D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232D1-4ECD-970A-05B2-2ECA60978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 Node D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60E91-BD26-D257-C79B-4ED2C67BC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graphicFrame>
        <p:nvGraphicFramePr>
          <p:cNvPr id="72" name="Content Placeholder 4">
            <a:extLst>
              <a:ext uri="{FF2B5EF4-FFF2-40B4-BE49-F238E27FC236}">
                <a16:creationId xmlns:a16="http://schemas.microsoft.com/office/drawing/2014/main" id="{C5F02B35-B93A-C975-32B1-E6547811DD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9850300"/>
              </p:ext>
            </p:extLst>
          </p:nvPr>
        </p:nvGraphicFramePr>
        <p:xfrm>
          <a:off x="5758747" y="2489427"/>
          <a:ext cx="140867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D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10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454676"/>
                  </a:ext>
                </a:extLst>
              </a:tr>
            </a:tbl>
          </a:graphicData>
        </a:graphic>
      </p:graphicFrame>
      <p:sp>
        <p:nvSpPr>
          <p:cNvPr id="73" name="TextBox 72">
            <a:extLst>
              <a:ext uri="{FF2B5EF4-FFF2-40B4-BE49-F238E27FC236}">
                <a16:creationId xmlns:a16="http://schemas.microsoft.com/office/drawing/2014/main" id="{C71EFBAE-4536-3980-29AA-79FA66E39CF8}"/>
              </a:ext>
            </a:extLst>
          </p:cNvPr>
          <p:cNvSpPr txBox="1"/>
          <p:nvPr/>
        </p:nvSpPr>
        <p:spPr>
          <a:xfrm>
            <a:off x="5638800" y="4811486"/>
            <a:ext cx="1926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Nothing changes</a:t>
            </a:r>
            <a:endParaRPr lang="en-SE" sz="2000" dirty="0"/>
          </a:p>
        </p:txBody>
      </p:sp>
      <p:sp>
        <p:nvSpPr>
          <p:cNvPr id="38" name="Text Box 2">
            <a:extLst>
              <a:ext uri="{FF2B5EF4-FFF2-40B4-BE49-F238E27FC236}">
                <a16:creationId xmlns:a16="http://schemas.microsoft.com/office/drawing/2014/main" id="{A0202679-E0E9-D075-D52D-6D64DE43B8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28956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grpSp>
        <p:nvGrpSpPr>
          <p:cNvPr id="39" name="Group 3">
            <a:extLst>
              <a:ext uri="{FF2B5EF4-FFF2-40B4-BE49-F238E27FC236}">
                <a16:creationId xmlns:a16="http://schemas.microsoft.com/office/drawing/2014/main" id="{7DD32D9B-A7A5-2E3B-B08E-8511AABEADAC}"/>
              </a:ext>
            </a:extLst>
          </p:cNvPr>
          <p:cNvGrpSpPr>
            <a:grpSpLocks/>
          </p:cNvGrpSpPr>
          <p:nvPr/>
        </p:nvGrpSpPr>
        <p:grpSpPr bwMode="auto">
          <a:xfrm>
            <a:off x="1905000" y="3505200"/>
            <a:ext cx="533400" cy="533400"/>
            <a:chOff x="1824" y="2736"/>
            <a:chExt cx="336" cy="336"/>
          </a:xfrm>
        </p:grpSpPr>
        <p:sp>
          <p:nvSpPr>
            <p:cNvPr id="40" name="Oval 4">
              <a:extLst>
                <a:ext uri="{FF2B5EF4-FFF2-40B4-BE49-F238E27FC236}">
                  <a16:creationId xmlns:a16="http://schemas.microsoft.com/office/drawing/2014/main" id="{71D43B4D-5419-97CF-A413-D88ABD900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1" name="Text Box 5">
              <a:extLst>
                <a:ext uri="{FF2B5EF4-FFF2-40B4-BE49-F238E27FC236}">
                  <a16:creationId xmlns:a16="http://schemas.microsoft.com/office/drawing/2014/main" id="{CA4DE26E-70C4-C813-17DD-BFE00CDC96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42" name="Group 6">
            <a:extLst>
              <a:ext uri="{FF2B5EF4-FFF2-40B4-BE49-F238E27FC236}">
                <a16:creationId xmlns:a16="http://schemas.microsoft.com/office/drawing/2014/main" id="{707D93E2-DFD3-175A-F91F-9CFFC9A1658A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2590800"/>
            <a:ext cx="533400" cy="533400"/>
            <a:chOff x="1824" y="2736"/>
            <a:chExt cx="336" cy="336"/>
          </a:xfrm>
        </p:grpSpPr>
        <p:sp>
          <p:nvSpPr>
            <p:cNvPr id="43" name="Oval 7">
              <a:extLst>
                <a:ext uri="{FF2B5EF4-FFF2-40B4-BE49-F238E27FC236}">
                  <a16:creationId xmlns:a16="http://schemas.microsoft.com/office/drawing/2014/main" id="{8852DC9E-6F94-9D6D-8A3F-6687303BC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4" name="Text Box 8">
              <a:extLst>
                <a:ext uri="{FF2B5EF4-FFF2-40B4-BE49-F238E27FC236}">
                  <a16:creationId xmlns:a16="http://schemas.microsoft.com/office/drawing/2014/main" id="{AA61B856-14A8-E658-0B94-C681504703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45" name="Group 9">
            <a:extLst>
              <a:ext uri="{FF2B5EF4-FFF2-40B4-BE49-F238E27FC236}">
                <a16:creationId xmlns:a16="http://schemas.microsoft.com/office/drawing/2014/main" id="{F5EAA764-5B1F-5206-C295-CE6F3170CAFB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4267200"/>
            <a:ext cx="533400" cy="533400"/>
            <a:chOff x="1824" y="2736"/>
            <a:chExt cx="336" cy="336"/>
          </a:xfrm>
        </p:grpSpPr>
        <p:sp>
          <p:nvSpPr>
            <p:cNvPr id="46" name="Oval 10">
              <a:extLst>
                <a:ext uri="{FF2B5EF4-FFF2-40B4-BE49-F238E27FC236}">
                  <a16:creationId xmlns:a16="http://schemas.microsoft.com/office/drawing/2014/main" id="{C33ACB78-9B0D-C533-BB70-E38EE1B7A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7" name="Text Box 11">
              <a:extLst>
                <a:ext uri="{FF2B5EF4-FFF2-40B4-BE49-F238E27FC236}">
                  <a16:creationId xmlns:a16="http://schemas.microsoft.com/office/drawing/2014/main" id="{CF626DA0-DFEF-86BC-8717-BB618BDB1F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48" name="Group 12">
            <a:extLst>
              <a:ext uri="{FF2B5EF4-FFF2-40B4-BE49-F238E27FC236}">
                <a16:creationId xmlns:a16="http://schemas.microsoft.com/office/drawing/2014/main" id="{78B5DD70-6952-E1FF-74FF-057C24D4EF96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4267200"/>
            <a:ext cx="533400" cy="533400"/>
            <a:chOff x="1824" y="2736"/>
            <a:chExt cx="336" cy="336"/>
          </a:xfrm>
        </p:grpSpPr>
        <p:sp>
          <p:nvSpPr>
            <p:cNvPr id="49" name="Oval 13">
              <a:extLst>
                <a:ext uri="{FF2B5EF4-FFF2-40B4-BE49-F238E27FC236}">
                  <a16:creationId xmlns:a16="http://schemas.microsoft.com/office/drawing/2014/main" id="{C50BE7E9-E338-1285-408E-E1190F85A7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0" name="Text Box 14">
              <a:extLst>
                <a:ext uri="{FF2B5EF4-FFF2-40B4-BE49-F238E27FC236}">
                  <a16:creationId xmlns:a16="http://schemas.microsoft.com/office/drawing/2014/main" id="{1B0FA291-945D-4254-AD22-6133836BD4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51" name="Group 15">
            <a:extLst>
              <a:ext uri="{FF2B5EF4-FFF2-40B4-BE49-F238E27FC236}">
                <a16:creationId xmlns:a16="http://schemas.microsoft.com/office/drawing/2014/main" id="{659B1032-2E72-5D2B-56E1-C9252501E97A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2590800"/>
            <a:ext cx="533400" cy="533400"/>
            <a:chOff x="1824" y="2736"/>
            <a:chExt cx="336" cy="336"/>
          </a:xfrm>
        </p:grpSpPr>
        <p:sp>
          <p:nvSpPr>
            <p:cNvPr id="52" name="Oval 16">
              <a:extLst>
                <a:ext uri="{FF2B5EF4-FFF2-40B4-BE49-F238E27FC236}">
                  <a16:creationId xmlns:a16="http://schemas.microsoft.com/office/drawing/2014/main" id="{F56DD5A3-29A3-8100-AC75-1E29C21D5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3" name="Text Box 17">
              <a:extLst>
                <a:ext uri="{FF2B5EF4-FFF2-40B4-BE49-F238E27FC236}">
                  <a16:creationId xmlns:a16="http://schemas.microsoft.com/office/drawing/2014/main" id="{B95ED211-C68D-4A8D-099B-7A36F44221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54" name="Line 18">
            <a:extLst>
              <a:ext uri="{FF2B5EF4-FFF2-40B4-BE49-F238E27FC236}">
                <a16:creationId xmlns:a16="http://schemas.microsoft.com/office/drawing/2014/main" id="{C5C4D829-AFD1-37A7-BA5D-5CE1F082161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2200" y="2971800"/>
            <a:ext cx="685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5" name="Line 19">
            <a:extLst>
              <a:ext uri="{FF2B5EF4-FFF2-40B4-BE49-F238E27FC236}">
                <a16:creationId xmlns:a16="http://schemas.microsoft.com/office/drawing/2014/main" id="{03E034FF-621D-3F77-6E53-DA02358077DD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3962400"/>
            <a:ext cx="6858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6" name="Line 20">
            <a:extLst>
              <a:ext uri="{FF2B5EF4-FFF2-40B4-BE49-F238E27FC236}">
                <a16:creationId xmlns:a16="http://schemas.microsoft.com/office/drawing/2014/main" id="{1768BA87-725D-500A-383B-A20B6511581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4572000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7" name="Line 21">
            <a:extLst>
              <a:ext uri="{FF2B5EF4-FFF2-40B4-BE49-F238E27FC236}">
                <a16:creationId xmlns:a16="http://schemas.microsoft.com/office/drawing/2014/main" id="{4B7F55DA-280B-F8D7-668B-3B9349267A2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76800" y="3124200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8" name="Line 22">
            <a:extLst>
              <a:ext uri="{FF2B5EF4-FFF2-40B4-BE49-F238E27FC236}">
                <a16:creationId xmlns:a16="http://schemas.microsoft.com/office/drawing/2014/main" id="{7C2DDE38-5CB8-6514-37B2-7626FD01515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52800" y="3124200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9" name="Line 23">
            <a:extLst>
              <a:ext uri="{FF2B5EF4-FFF2-40B4-BE49-F238E27FC236}">
                <a16:creationId xmlns:a16="http://schemas.microsoft.com/office/drawing/2014/main" id="{089FA8DA-313A-8668-9DB0-DCD74B56D024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819400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60" name="Line 24">
            <a:extLst>
              <a:ext uri="{FF2B5EF4-FFF2-40B4-BE49-F238E27FC236}">
                <a16:creationId xmlns:a16="http://schemas.microsoft.com/office/drawing/2014/main" id="{47AD5A41-AA2A-D6F2-53CD-7F4F9314CEE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3048000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61" name="Text Box 25">
            <a:extLst>
              <a:ext uri="{FF2B5EF4-FFF2-40B4-BE49-F238E27FC236}">
                <a16:creationId xmlns:a16="http://schemas.microsoft.com/office/drawing/2014/main" id="{CB01D11E-069E-4089-6CB0-E47EBC399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2052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2" name="Text Box 26">
            <a:extLst>
              <a:ext uri="{FF2B5EF4-FFF2-40B4-BE49-F238E27FC236}">
                <a16:creationId xmlns:a16="http://schemas.microsoft.com/office/drawing/2014/main" id="{3F801883-F393-C017-94A5-9B27137786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5052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3" name="Text Box 27">
            <a:extLst>
              <a:ext uri="{FF2B5EF4-FFF2-40B4-BE49-F238E27FC236}">
                <a16:creationId xmlns:a16="http://schemas.microsoft.com/office/drawing/2014/main" id="{66716F77-2512-59D3-2169-FD29AC926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24384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64" name="Text Box 28">
            <a:extLst>
              <a:ext uri="{FF2B5EF4-FFF2-40B4-BE49-F238E27FC236}">
                <a16:creationId xmlns:a16="http://schemas.microsoft.com/office/drawing/2014/main" id="{CA60AB1B-C7C6-5335-EF41-58CF91A94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4432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65" name="Text Box 29">
            <a:extLst>
              <a:ext uri="{FF2B5EF4-FFF2-40B4-BE49-F238E27FC236}">
                <a16:creationId xmlns:a16="http://schemas.microsoft.com/office/drawing/2014/main" id="{2C06D45F-13E1-FF2A-7C03-922B5570E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32908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6" name="Text Box 30">
            <a:extLst>
              <a:ext uri="{FF2B5EF4-FFF2-40B4-BE49-F238E27FC236}">
                <a16:creationId xmlns:a16="http://schemas.microsoft.com/office/drawing/2014/main" id="{6BAA70AE-B6F0-FAAE-13AA-5D1D4A5D8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45862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67" name="Text Box 32">
            <a:extLst>
              <a:ext uri="{FF2B5EF4-FFF2-40B4-BE49-F238E27FC236}">
                <a16:creationId xmlns:a16="http://schemas.microsoft.com/office/drawing/2014/main" id="{4181E472-1010-2F1F-9C54-193D192F11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219392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 b="1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68" name="Text Box 33">
            <a:extLst>
              <a:ext uri="{FF2B5EF4-FFF2-40B4-BE49-F238E27FC236}">
                <a16:creationId xmlns:a16="http://schemas.microsoft.com/office/drawing/2014/main" id="{01E0279C-5F91-E04E-E8D6-6810E8913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219392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69" name="Text Box 34">
            <a:extLst>
              <a:ext uri="{FF2B5EF4-FFF2-40B4-BE49-F238E27FC236}">
                <a16:creationId xmlns:a16="http://schemas.microsoft.com/office/drawing/2014/main" id="{3C345E13-04B7-926E-B693-C3686CA14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425132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70" name="Text Box 35">
            <a:extLst>
              <a:ext uri="{FF2B5EF4-FFF2-40B4-BE49-F238E27FC236}">
                <a16:creationId xmlns:a16="http://schemas.microsoft.com/office/drawing/2014/main" id="{7D09D861-4DF3-DA77-E13E-C245909B8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4038600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71" name="Text Box 36">
            <a:extLst>
              <a:ext uri="{FF2B5EF4-FFF2-40B4-BE49-F238E27FC236}">
                <a16:creationId xmlns:a16="http://schemas.microsoft.com/office/drawing/2014/main" id="{5AD833CE-7BE0-55A4-EF76-BBE5751703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3124200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5A0A49-86C3-5617-B14C-C3D2CA9B7CA2}"/>
              </a:ext>
            </a:extLst>
          </p:cNvPr>
          <p:cNvSpPr txBox="1"/>
          <p:nvPr/>
        </p:nvSpPr>
        <p:spPr>
          <a:xfrm>
            <a:off x="7131353" y="37841"/>
            <a:ext cx="1959639" cy="523220"/>
          </a:xfrm>
          <a:prstGeom prst="rect">
            <a:avLst/>
          </a:prstGeom>
          <a:solidFill>
            <a:srgbClr val="ED7D31"/>
          </a:solidFill>
          <a:ln w="38100" cap="flat" cmpd="sng" algn="ctr">
            <a:solidFill>
              <a:srgbClr val="ED7D31">
                <a:shade val="15000"/>
              </a:srgbClr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</a:t>
            </a:r>
            <a:endParaRPr kumimoji="0" lang="en-S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6359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FA46A-42BA-3C05-203E-D7E28B644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Quiz: </a:t>
            </a:r>
            <a:r>
              <a:rPr lang="en-GB" dirty="0" err="1"/>
              <a:t>Dijstra’s</a:t>
            </a:r>
            <a:r>
              <a:rPr lang="en-GB" dirty="0"/>
              <a:t> Algorithm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7564D-760C-A7BE-2AA9-F3A808549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Suppose we run Dijkstra’s single source shortest-path algorithm on the following edge weighted directed graph with vertex P as the source. In what order do the nodes get included into the set of vertices for which the shortest path distances are finalized? </a:t>
            </a:r>
          </a:p>
          <a:p>
            <a:r>
              <a:rPr lang="en-GB" dirty="0"/>
              <a:t>ANS: </a:t>
            </a:r>
            <a:r>
              <a:rPr lang="pt-BR" dirty="0"/>
              <a:t>P, Q, R, U, S, T</a:t>
            </a:r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213726-1327-303E-9D42-C45432C32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440" y="3884952"/>
            <a:ext cx="7508568" cy="2946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B73099-00F2-94F9-A0B6-ED65F9F5755C}"/>
              </a:ext>
            </a:extLst>
          </p:cNvPr>
          <p:cNvSpPr txBox="1"/>
          <p:nvPr/>
        </p:nvSpPr>
        <p:spPr>
          <a:xfrm>
            <a:off x="7131353" y="37841"/>
            <a:ext cx="1959639" cy="523220"/>
          </a:xfrm>
          <a:prstGeom prst="rect">
            <a:avLst/>
          </a:prstGeom>
          <a:solidFill>
            <a:srgbClr val="ED7D31"/>
          </a:solidFill>
          <a:ln w="38100" cap="flat" cmpd="sng" algn="ctr">
            <a:solidFill>
              <a:srgbClr val="ED7D31">
                <a:shade val="15000"/>
              </a:srgbClr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</a:t>
            </a:r>
            <a:endParaRPr kumimoji="0" lang="en-S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3851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BBF3D-3BCA-6A5D-064B-5E735D53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80198"/>
            <a:ext cx="8229600" cy="1143000"/>
          </a:xfrm>
        </p:spPr>
        <p:txBody>
          <a:bodyPr/>
          <a:lstStyle/>
          <a:p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FAC05A17-A822-A6E2-12F7-610B9F3D75A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16115445"/>
                  </p:ext>
                </p:extLst>
              </p:nvPr>
            </p:nvGraphicFramePr>
            <p:xfrm>
              <a:off x="158862" y="1099473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FAC05A17-A822-A6E2-12F7-610B9F3D75A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16115445"/>
                  </p:ext>
                </p:extLst>
              </p:nvPr>
            </p:nvGraphicFramePr>
            <p:xfrm>
              <a:off x="158862" y="1099473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08197" r="-107792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308197" r="-107792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08197" r="-107792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508197" r="-10779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608197" r="-107792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Arrow: Right 6">
            <a:extLst>
              <a:ext uri="{FF2B5EF4-FFF2-40B4-BE49-F238E27FC236}">
                <a16:creationId xmlns:a16="http://schemas.microsoft.com/office/drawing/2014/main" id="{16AFF5B8-FEEC-1800-07F9-2C62908D3D67}"/>
              </a:ext>
            </a:extLst>
          </p:cNvPr>
          <p:cNvSpPr/>
          <p:nvPr/>
        </p:nvSpPr>
        <p:spPr>
          <a:xfrm>
            <a:off x="1698169" y="2155097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4">
                <a:extLst>
                  <a:ext uri="{FF2B5EF4-FFF2-40B4-BE49-F238E27FC236}">
                    <a16:creationId xmlns:a16="http://schemas.microsoft.com/office/drawing/2014/main" id="{466A7466-3DE4-E398-45C7-B36AD0442D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66311976"/>
                  </p:ext>
                </p:extLst>
              </p:nvPr>
            </p:nvGraphicFramePr>
            <p:xfrm>
              <a:off x="2656113" y="1126324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4">
                <a:extLst>
                  <a:ext uri="{FF2B5EF4-FFF2-40B4-BE49-F238E27FC236}">
                    <a16:creationId xmlns:a16="http://schemas.microsoft.com/office/drawing/2014/main" id="{466A7466-3DE4-E398-45C7-B36AD0442D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66311976"/>
                  </p:ext>
                </p:extLst>
              </p:nvPr>
            </p:nvGraphicFramePr>
            <p:xfrm>
              <a:off x="2656113" y="1126324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208197" r="-10779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308197" r="-107792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608197" r="-1077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BB2797E-868D-02E9-1433-27244F5ED876}"/>
              </a:ext>
            </a:extLst>
          </p:cNvPr>
          <p:cNvSpPr txBox="1"/>
          <p:nvPr/>
        </p:nvSpPr>
        <p:spPr>
          <a:xfrm>
            <a:off x="1686081" y="1853039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P</a:t>
            </a:r>
            <a:endParaRPr lang="en-SE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C5A274C-A7E3-FE9E-DADF-D6492BE790B1}"/>
              </a:ext>
            </a:extLst>
          </p:cNvPr>
          <p:cNvSpPr/>
          <p:nvPr/>
        </p:nvSpPr>
        <p:spPr>
          <a:xfrm>
            <a:off x="4184583" y="2155097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Content Placeholder 4">
                <a:extLst>
                  <a:ext uri="{FF2B5EF4-FFF2-40B4-BE49-F238E27FC236}">
                    <a16:creationId xmlns:a16="http://schemas.microsoft.com/office/drawing/2014/main" id="{8EEA8961-0C73-DFC8-F6B7-76536B05671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1990891"/>
                  </p:ext>
                </p:extLst>
              </p:nvPr>
            </p:nvGraphicFramePr>
            <p:xfrm>
              <a:off x="5142527" y="1126324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Content Placeholder 4">
                <a:extLst>
                  <a:ext uri="{FF2B5EF4-FFF2-40B4-BE49-F238E27FC236}">
                    <a16:creationId xmlns:a16="http://schemas.microsoft.com/office/drawing/2014/main" id="{8EEA8961-0C73-DFC8-F6B7-76536B05671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1990891"/>
                  </p:ext>
                </p:extLst>
              </p:nvPr>
            </p:nvGraphicFramePr>
            <p:xfrm>
              <a:off x="5142527" y="1126324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608197" r="-1077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639D37D-89BF-0B94-1C36-134361F42439}"/>
              </a:ext>
            </a:extLst>
          </p:cNvPr>
          <p:cNvSpPr txBox="1"/>
          <p:nvPr/>
        </p:nvSpPr>
        <p:spPr>
          <a:xfrm>
            <a:off x="4172495" y="1853039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Q</a:t>
            </a:r>
            <a:endParaRPr lang="en-SE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BB9A6BC-4EA0-7DE6-5F0D-B4E205A1A619}"/>
              </a:ext>
            </a:extLst>
          </p:cNvPr>
          <p:cNvSpPr/>
          <p:nvPr/>
        </p:nvSpPr>
        <p:spPr>
          <a:xfrm>
            <a:off x="6628610" y="2155097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Content Placeholder 4">
                <a:extLst>
                  <a:ext uri="{FF2B5EF4-FFF2-40B4-BE49-F238E27FC236}">
                    <a16:creationId xmlns:a16="http://schemas.microsoft.com/office/drawing/2014/main" id="{14A8445B-E83D-B8A2-9612-EEDF7AD07FF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40028677"/>
                  </p:ext>
                </p:extLst>
              </p:nvPr>
            </p:nvGraphicFramePr>
            <p:xfrm>
              <a:off x="7586554" y="1126324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Content Placeholder 4">
                <a:extLst>
                  <a:ext uri="{FF2B5EF4-FFF2-40B4-BE49-F238E27FC236}">
                    <a16:creationId xmlns:a16="http://schemas.microsoft.com/office/drawing/2014/main" id="{14A8445B-E83D-B8A2-9612-EEDF7AD07FF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40028677"/>
                  </p:ext>
                </p:extLst>
              </p:nvPr>
            </p:nvGraphicFramePr>
            <p:xfrm>
              <a:off x="7586554" y="1126324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5"/>
                          <a:stretch>
                            <a:fillRect l="-100000" t="-208197" r="-10779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88D4D17-583E-A8F9-7FE0-BB35E851885D}"/>
              </a:ext>
            </a:extLst>
          </p:cNvPr>
          <p:cNvSpPr txBox="1"/>
          <p:nvPr/>
        </p:nvSpPr>
        <p:spPr>
          <a:xfrm>
            <a:off x="6616522" y="1853039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R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Content Placeholder 4">
                <a:extLst>
                  <a:ext uri="{FF2B5EF4-FFF2-40B4-BE49-F238E27FC236}">
                    <a16:creationId xmlns:a16="http://schemas.microsoft.com/office/drawing/2014/main" id="{38027D06-AF99-D999-62D0-64C1F2B5A9B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41450838"/>
                  </p:ext>
                </p:extLst>
              </p:nvPr>
            </p:nvGraphicFramePr>
            <p:xfrm>
              <a:off x="158862" y="4147315"/>
              <a:ext cx="1408679" cy="2590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2570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Content Placeholder 4">
                <a:extLst>
                  <a:ext uri="{FF2B5EF4-FFF2-40B4-BE49-F238E27FC236}">
                    <a16:creationId xmlns:a16="http://schemas.microsoft.com/office/drawing/2014/main" id="{38027D06-AF99-D999-62D0-64C1F2B5A9B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41450838"/>
                  </p:ext>
                </p:extLst>
              </p:nvPr>
            </p:nvGraphicFramePr>
            <p:xfrm>
              <a:off x="158862" y="4147315"/>
              <a:ext cx="1408679" cy="2590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6"/>
                          <a:stretch>
                            <a:fillRect l="-100000" t="-208197" r="-107792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24EBB00C-7502-B387-FF35-C5DBC7E7D76D}"/>
              </a:ext>
            </a:extLst>
          </p:cNvPr>
          <p:cNvSpPr/>
          <p:nvPr/>
        </p:nvSpPr>
        <p:spPr>
          <a:xfrm>
            <a:off x="1698169" y="5202939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Content Placeholder 4">
                <a:extLst>
                  <a:ext uri="{FF2B5EF4-FFF2-40B4-BE49-F238E27FC236}">
                    <a16:creationId xmlns:a16="http://schemas.microsoft.com/office/drawing/2014/main" id="{1409573D-2FA4-C46D-78BB-26884F0130D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63798009"/>
                  </p:ext>
                </p:extLst>
              </p:nvPr>
            </p:nvGraphicFramePr>
            <p:xfrm>
              <a:off x="2656113" y="4174166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Content Placeholder 4">
                <a:extLst>
                  <a:ext uri="{FF2B5EF4-FFF2-40B4-BE49-F238E27FC236}">
                    <a16:creationId xmlns:a16="http://schemas.microsoft.com/office/drawing/2014/main" id="{1409573D-2FA4-C46D-78BB-26884F0130D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63798009"/>
                  </p:ext>
                </p:extLst>
              </p:nvPr>
            </p:nvGraphicFramePr>
            <p:xfrm>
              <a:off x="2656113" y="4174166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7"/>
                          <a:stretch>
                            <a:fillRect l="-100000" t="-208197" r="-10779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3DD6634-569B-30F7-8CB6-0675553D82D2}"/>
              </a:ext>
            </a:extLst>
          </p:cNvPr>
          <p:cNvSpPr txBox="1"/>
          <p:nvPr/>
        </p:nvSpPr>
        <p:spPr>
          <a:xfrm>
            <a:off x="1686081" y="4900881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S</a:t>
            </a:r>
            <a:endParaRPr lang="en-SE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E76E444-5AD4-38CA-CB1D-A67473586630}"/>
              </a:ext>
            </a:extLst>
          </p:cNvPr>
          <p:cNvSpPr/>
          <p:nvPr/>
        </p:nvSpPr>
        <p:spPr>
          <a:xfrm>
            <a:off x="4184583" y="5202939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Content Placeholder 4">
                <a:extLst>
                  <a:ext uri="{FF2B5EF4-FFF2-40B4-BE49-F238E27FC236}">
                    <a16:creationId xmlns:a16="http://schemas.microsoft.com/office/drawing/2014/main" id="{B155ECF0-C4AB-3A97-7823-BD16D83B7E3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21361699"/>
                  </p:ext>
                </p:extLst>
              </p:nvPr>
            </p:nvGraphicFramePr>
            <p:xfrm>
              <a:off x="5142527" y="4174166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Content Placeholder 4">
                <a:extLst>
                  <a:ext uri="{FF2B5EF4-FFF2-40B4-BE49-F238E27FC236}">
                    <a16:creationId xmlns:a16="http://schemas.microsoft.com/office/drawing/2014/main" id="{B155ECF0-C4AB-3A97-7823-BD16D83B7E3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21361699"/>
                  </p:ext>
                </p:extLst>
              </p:nvPr>
            </p:nvGraphicFramePr>
            <p:xfrm>
              <a:off x="5142527" y="4174166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8"/>
                          <a:stretch>
                            <a:fillRect l="-100000" t="-208197" r="-10779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DC083A9-1A36-14D7-78A2-017AB24A2C39}"/>
              </a:ext>
            </a:extLst>
          </p:cNvPr>
          <p:cNvSpPr txBox="1"/>
          <p:nvPr/>
        </p:nvSpPr>
        <p:spPr>
          <a:xfrm>
            <a:off x="4172495" y="4900881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T</a:t>
            </a:r>
            <a:endParaRPr lang="en-SE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9BC88E5-B4C6-0634-9D40-27A54E4053CE}"/>
              </a:ext>
            </a:extLst>
          </p:cNvPr>
          <p:cNvSpPr/>
          <p:nvPr/>
        </p:nvSpPr>
        <p:spPr>
          <a:xfrm>
            <a:off x="6628610" y="5202939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Content Placeholder 4">
                <a:extLst>
                  <a:ext uri="{FF2B5EF4-FFF2-40B4-BE49-F238E27FC236}">
                    <a16:creationId xmlns:a16="http://schemas.microsoft.com/office/drawing/2014/main" id="{3720CEBD-2B26-3AB9-8CAB-53B79361D6A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64959925"/>
                  </p:ext>
                </p:extLst>
              </p:nvPr>
            </p:nvGraphicFramePr>
            <p:xfrm>
              <a:off x="7586554" y="4174166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Content Placeholder 4">
                <a:extLst>
                  <a:ext uri="{FF2B5EF4-FFF2-40B4-BE49-F238E27FC236}">
                    <a16:creationId xmlns:a16="http://schemas.microsoft.com/office/drawing/2014/main" id="{3720CEBD-2B26-3AB9-8CAB-53B79361D6A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64959925"/>
                  </p:ext>
                </p:extLst>
              </p:nvPr>
            </p:nvGraphicFramePr>
            <p:xfrm>
              <a:off x="7586554" y="4174166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9"/>
                          <a:stretch>
                            <a:fillRect l="-100000" t="-208197" r="-10779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ACD15951-9770-FAD8-263A-20640A0F4C19}"/>
              </a:ext>
            </a:extLst>
          </p:cNvPr>
          <p:cNvSpPr txBox="1"/>
          <p:nvPr/>
        </p:nvSpPr>
        <p:spPr>
          <a:xfrm>
            <a:off x="6616522" y="4900881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Finished</a:t>
            </a:r>
            <a:endParaRPr lang="en-SE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3A9375-6C84-1A6D-4508-DA86E3D0E792}"/>
              </a:ext>
            </a:extLst>
          </p:cNvPr>
          <p:cNvCxnSpPr/>
          <p:nvPr/>
        </p:nvCxnSpPr>
        <p:spPr>
          <a:xfrm flipH="1">
            <a:off x="903514" y="3722204"/>
            <a:ext cx="6683040" cy="30552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A9A60B1-0F9F-BCB0-01F8-99428220C8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44608" y="-13048"/>
            <a:ext cx="3899392" cy="153014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EE455D3-6D41-58DC-85A5-6B3EBFCCBC72}"/>
              </a:ext>
            </a:extLst>
          </p:cNvPr>
          <p:cNvSpPr txBox="1"/>
          <p:nvPr/>
        </p:nvSpPr>
        <p:spPr>
          <a:xfrm>
            <a:off x="3335075" y="3809428"/>
            <a:ext cx="252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U (nothing changes)</a:t>
            </a:r>
            <a:endParaRPr lang="en-SE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4DE922-43F3-06CE-FDEF-5D9DCBD0CEF6}"/>
              </a:ext>
            </a:extLst>
          </p:cNvPr>
          <p:cNvSpPr txBox="1"/>
          <p:nvPr/>
        </p:nvSpPr>
        <p:spPr>
          <a:xfrm>
            <a:off x="1601196" y="5442715"/>
            <a:ext cx="10744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(nothing</a:t>
            </a:r>
          </a:p>
          <a:p>
            <a:pPr algn="ctr"/>
            <a:r>
              <a:rPr lang="en-GB" dirty="0"/>
              <a:t>changes)</a:t>
            </a:r>
            <a:endParaRPr lang="en-SE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443E65-713E-747F-911C-8FE6DBC8ABB7}"/>
              </a:ext>
            </a:extLst>
          </p:cNvPr>
          <p:cNvSpPr txBox="1"/>
          <p:nvPr/>
        </p:nvSpPr>
        <p:spPr>
          <a:xfrm>
            <a:off x="4068041" y="5442222"/>
            <a:ext cx="10744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(nothing</a:t>
            </a:r>
          </a:p>
          <a:p>
            <a:pPr algn="ctr"/>
            <a:r>
              <a:rPr lang="en-GB" dirty="0"/>
              <a:t>changes)</a:t>
            </a:r>
            <a:endParaRPr lang="en-SE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EB3E6D57-34E1-AFA4-C65D-89C4B2B3EC0E}"/>
              </a:ext>
            </a:extLst>
          </p:cNvPr>
          <p:cNvSpPr txBox="1">
            <a:spLocks/>
          </p:cNvSpPr>
          <p:nvPr/>
        </p:nvSpPr>
        <p:spPr>
          <a:xfrm>
            <a:off x="52853" y="-16748"/>
            <a:ext cx="457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GB" dirty="0"/>
              <a:t>SD: Shortest Distance</a:t>
            </a:r>
          </a:p>
          <a:p>
            <a:r>
              <a:rPr lang="en-GB" dirty="0"/>
              <a:t>PN: Previous Node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76051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E7E20-5BCA-1AFE-7B17-11312BCAF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11A3E-1B39-065A-906C-B60FA8F79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Bellman-Ford Algorithm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9B1F46-CB10-24D7-B4EF-73BCC5C0D8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8884" y="1391100"/>
                <a:ext cx="4379515" cy="2676513"/>
              </a:xfrm>
            </p:spPr>
            <p:txBody>
              <a:bodyPr>
                <a:normAutofit/>
              </a:bodyPr>
              <a:lstStyle/>
              <a:p>
                <a:pPr algn="l" fontAlgn="base">
                  <a:buFont typeface="Arial" panose="020B0604020202020204" pitchFamily="34" charset="0"/>
                  <a:buChar char="•"/>
                </a:pPr>
                <a:r>
                  <a:rPr lang="en-GB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Initialize distance array </a:t>
                </a:r>
                <a:r>
                  <a:rPr lang="en-GB" b="0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[] for each vertex </a:t>
                </a:r>
                <a:r>
                  <a:rPr lang="en-GB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GB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 </a:t>
                </a:r>
                <a:r>
                  <a:rPr lang="en-GB" b="1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[v] = </a:t>
                </a:r>
                <a14:m>
                  <m:oMath xmlns:m="http://schemas.openxmlformats.org/officeDocument/2006/math">
                    <m:r>
                      <a:rPr lang="en-GB" b="1" i="1" smtClean="0">
                        <a:solidFill>
                          <a:srgbClr val="273239"/>
                        </a:solidFill>
                        <a:effectLst/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</a:t>
                </a:r>
                <a:r>
                  <a:rPr lang="en-GB" b="1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[s] = 0</a:t>
                </a:r>
                <a:r>
                  <a:rPr lang="en-GB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source vertex s.</a:t>
                </a:r>
              </a:p>
              <a:p>
                <a:pPr algn="l" fontAlgn="base">
                  <a:buFont typeface="Arial" panose="020B0604020202020204" pitchFamily="34" charset="0"/>
                  <a:buChar char="•"/>
                </a:pPr>
                <a:r>
                  <a:rPr lang="en-GB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Relax all </a:t>
                </a:r>
                <a:r>
                  <a:rPr lang="en-GB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edges |V|-1</a:t>
                </a:r>
                <a:r>
                  <a:rPr lang="en-GB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r>
                  <a:rPr lang="en-GB" b="0" i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times.</a:t>
                </a:r>
                <a:endParaRPr lang="en-GB" b="0" i="0" dirty="0">
                  <a:solidFill>
                    <a:srgbClr val="273239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9B1F46-CB10-24D7-B4EF-73BCC5C0D8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884" y="1391100"/>
                <a:ext cx="4379515" cy="2676513"/>
              </a:xfrm>
              <a:blipFill>
                <a:blip r:embed="rId3"/>
                <a:stretch>
                  <a:fillRect l="-1950" t="-182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bject 8">
            <a:extLst>
              <a:ext uri="{FF2B5EF4-FFF2-40B4-BE49-F238E27FC236}">
                <a16:creationId xmlns:a16="http://schemas.microsoft.com/office/drawing/2014/main" id="{46ADF0A6-E1E9-EC79-C88D-D058A7840DEB}"/>
              </a:ext>
            </a:extLst>
          </p:cNvPr>
          <p:cNvSpPr/>
          <p:nvPr/>
        </p:nvSpPr>
        <p:spPr>
          <a:xfrm>
            <a:off x="4627878" y="4318274"/>
            <a:ext cx="4013003" cy="2095252"/>
          </a:xfrm>
          <a:custGeom>
            <a:avLst/>
            <a:gdLst/>
            <a:ahLst/>
            <a:cxnLst/>
            <a:rect l="l" t="t" r="r" b="b"/>
            <a:pathLst>
              <a:path w="9398000" h="3060700">
                <a:moveTo>
                  <a:pt x="0" y="0"/>
                </a:moveTo>
                <a:lnTo>
                  <a:pt x="9398000" y="0"/>
                </a:lnTo>
                <a:lnTo>
                  <a:pt x="9398000" y="3060700"/>
                </a:lnTo>
                <a:lnTo>
                  <a:pt x="0" y="30607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6D48A804-1AB7-2A24-CC35-246F7DE0AEFE}"/>
              </a:ext>
            </a:extLst>
          </p:cNvPr>
          <p:cNvSpPr/>
          <p:nvPr/>
        </p:nvSpPr>
        <p:spPr>
          <a:xfrm>
            <a:off x="4716397" y="4393775"/>
            <a:ext cx="3833770" cy="2095252"/>
          </a:xfrm>
          <a:custGeom>
            <a:avLst/>
            <a:gdLst/>
            <a:ahLst/>
            <a:cxnLst/>
            <a:rect l="l" t="t" r="r" b="b"/>
            <a:pathLst>
              <a:path w="9398000" h="3060700">
                <a:moveTo>
                  <a:pt x="0" y="0"/>
                </a:moveTo>
                <a:lnTo>
                  <a:pt x="9398000" y="0"/>
                </a:lnTo>
                <a:lnTo>
                  <a:pt x="9398000" y="3060700"/>
                </a:lnTo>
                <a:lnTo>
                  <a:pt x="0" y="30607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3395C796-2838-DF83-7DE4-4C573C66DDA2}"/>
              </a:ext>
            </a:extLst>
          </p:cNvPr>
          <p:cNvSpPr txBox="1"/>
          <p:nvPr/>
        </p:nvSpPr>
        <p:spPr>
          <a:xfrm>
            <a:off x="5085691" y="4419617"/>
            <a:ext cx="3464475" cy="1871065"/>
          </a:xfrm>
          <a:prstGeom prst="rect">
            <a:avLst/>
          </a:prstGeom>
          <a:noFill/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Bellman–Ford algorithm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∞.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null.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[s] = 0.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 |V | -1 times: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Relax each edge. </a:t>
            </a: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1892020-4C17-AB94-299C-287D55441E01}"/>
              </a:ext>
            </a:extLst>
          </p:cNvPr>
          <p:cNvCxnSpPr>
            <a:cxnSpLocks/>
          </p:cNvCxnSpPr>
          <p:nvPr/>
        </p:nvCxnSpPr>
        <p:spPr>
          <a:xfrm>
            <a:off x="4799417" y="4731442"/>
            <a:ext cx="3566189" cy="0"/>
          </a:xfrm>
          <a:prstGeom prst="lin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bject 8">
            <a:extLst>
              <a:ext uri="{FF2B5EF4-FFF2-40B4-BE49-F238E27FC236}">
                <a16:creationId xmlns:a16="http://schemas.microsoft.com/office/drawing/2014/main" id="{6BEF1777-7F87-516D-DB97-7A54D8474FAE}"/>
              </a:ext>
            </a:extLst>
          </p:cNvPr>
          <p:cNvSpPr/>
          <p:nvPr/>
        </p:nvSpPr>
        <p:spPr>
          <a:xfrm>
            <a:off x="4586965" y="1972361"/>
            <a:ext cx="4218402" cy="2095252"/>
          </a:xfrm>
          <a:custGeom>
            <a:avLst/>
            <a:gdLst/>
            <a:ahLst/>
            <a:cxnLst/>
            <a:rect l="l" t="t" r="r" b="b"/>
            <a:pathLst>
              <a:path w="9398000" h="3060700">
                <a:moveTo>
                  <a:pt x="0" y="0"/>
                </a:moveTo>
                <a:lnTo>
                  <a:pt x="9398000" y="0"/>
                </a:lnTo>
                <a:lnTo>
                  <a:pt x="9398000" y="3060700"/>
                </a:lnTo>
                <a:lnTo>
                  <a:pt x="0" y="30607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91C5A204-EF5B-9FF5-76F6-0CDAF1DC0380}"/>
              </a:ext>
            </a:extLst>
          </p:cNvPr>
          <p:cNvSpPr txBox="1"/>
          <p:nvPr/>
        </p:nvSpPr>
        <p:spPr>
          <a:xfrm>
            <a:off x="4956260" y="1998203"/>
            <a:ext cx="3849106" cy="193518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Generic algorithm (to compute SPT from</a:t>
            </a:r>
            <a:r>
              <a:rPr lang="en-US"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s)</a:t>
            </a:r>
            <a:endParaRPr lang="en-US" sz="1600" dirty="0">
              <a:solidFill>
                <a:srgbClr val="8D3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8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∞.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null.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[s] = 0.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 until done: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Relax any edge. </a:t>
            </a: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951701-9D8F-0ED5-8D93-359AEE66ECAD}"/>
              </a:ext>
            </a:extLst>
          </p:cNvPr>
          <p:cNvCxnSpPr>
            <a:cxnSpLocks/>
          </p:cNvCxnSpPr>
          <p:nvPr/>
        </p:nvCxnSpPr>
        <p:spPr>
          <a:xfrm>
            <a:off x="4669985" y="2326806"/>
            <a:ext cx="4016815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A1E61A8-F49C-6060-D88C-AC13C372032F}"/>
              </a:ext>
            </a:extLst>
          </p:cNvPr>
          <p:cNvCxnSpPr>
            <a:cxnSpLocks/>
          </p:cNvCxnSpPr>
          <p:nvPr/>
        </p:nvCxnSpPr>
        <p:spPr>
          <a:xfrm>
            <a:off x="4759549" y="4418283"/>
            <a:ext cx="3606057" cy="133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FAF3195-75EB-5658-D863-9F4FC10590D6}"/>
              </a:ext>
            </a:extLst>
          </p:cNvPr>
          <p:cNvSpPr txBox="1"/>
          <p:nvPr/>
        </p:nvSpPr>
        <p:spPr>
          <a:xfrm>
            <a:off x="4586965" y="1525653"/>
            <a:ext cx="997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Recall:</a:t>
            </a:r>
            <a:endParaRPr lang="en-SE" sz="2400" dirty="0"/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C1C6A432-3AA0-920B-79E3-FA526D9B8105}"/>
              </a:ext>
            </a:extLst>
          </p:cNvPr>
          <p:cNvSpPr txBox="1"/>
          <p:nvPr/>
        </p:nvSpPr>
        <p:spPr>
          <a:xfrm>
            <a:off x="88884" y="4041964"/>
            <a:ext cx="4320045" cy="25133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107156" rIns="0" bIns="0" rtlCol="0">
            <a:spAutoFit/>
          </a:bodyPr>
          <a:lstStyle/>
          <a:p>
            <a:pPr marL="244665">
              <a:spcBef>
                <a:spcPts val="844"/>
              </a:spcBef>
              <a:tabLst>
                <a:tab pos="1018395" algn="l"/>
                <a:tab pos="1502367" algn="l"/>
                <a:tab pos="3340924" algn="l"/>
              </a:tabLst>
            </a:pPr>
            <a:r>
              <a:rPr sz="1400" spc="-4" dirty="0">
                <a:latin typeface="DejaVu Sans Mono"/>
                <a:cs typeface="DejaVu Sans Mono"/>
              </a:rPr>
              <a:t>private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void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solidFill>
                  <a:srgbClr val="1B8E1D"/>
                </a:solidFill>
                <a:latin typeface="DejaVu Sans Mono"/>
                <a:cs typeface="DejaVu Sans Mono"/>
              </a:rPr>
              <a:t>relax</a:t>
            </a:r>
            <a:r>
              <a:rPr sz="1400" spc="-4" dirty="0">
                <a:latin typeface="DejaVu Sans Mono"/>
                <a:cs typeface="DejaVu Sans Mono"/>
              </a:rPr>
              <a:t>(</a:t>
            </a:r>
            <a:r>
              <a:rPr sz="1400" spc="-4" dirty="0" err="1">
                <a:latin typeface="DejaVu Sans Mono"/>
                <a:cs typeface="DejaVu Sans Mono"/>
              </a:rPr>
              <a:t>DirectedEdge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e)</a:t>
            </a:r>
            <a:endParaRPr sz="1400" dirty="0">
              <a:latin typeface="DejaVu Sans Mono"/>
              <a:cs typeface="DejaVu Sans Mono"/>
            </a:endParaRPr>
          </a:p>
          <a:p>
            <a:pPr marL="244665">
              <a:spcBef>
                <a:spcPts val="169"/>
              </a:spcBef>
            </a:pPr>
            <a:r>
              <a:rPr sz="1400" spc="-4" dirty="0">
                <a:latin typeface="DejaVu Sans Mono"/>
                <a:cs typeface="DejaVu Sans Mono"/>
              </a:rPr>
              <a:t>{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  <a:tabLst>
                <a:tab pos="921957" algn="l"/>
                <a:tab pos="1115278" algn="l"/>
                <a:tab pos="1308599" algn="l"/>
                <a:tab pos="2276543" algn="l"/>
                <a:tab pos="2469864" algn="l"/>
                <a:tab pos="2663631" algn="l"/>
              </a:tabLst>
            </a:pPr>
            <a:r>
              <a:rPr sz="1400" spc="-4" dirty="0">
                <a:latin typeface="DejaVu Sans Mono"/>
                <a:cs typeface="DejaVu Sans Mono"/>
              </a:rPr>
              <a:t>int	v	=	</a:t>
            </a:r>
            <a:r>
              <a:rPr sz="1400" spc="-4" dirty="0" err="1">
                <a:latin typeface="DejaVu Sans Mono"/>
                <a:cs typeface="DejaVu Sans Mono"/>
              </a:rPr>
              <a:t>e.from</a:t>
            </a:r>
            <a:r>
              <a:rPr sz="1400" spc="-4" dirty="0">
                <a:latin typeface="DejaVu Sans Mono"/>
                <a:cs typeface="DejaVu Sans Mono"/>
              </a:rPr>
              <a:t>(),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w	=	e.to();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  <a:tabLst>
                <a:tab pos="825074" algn="l"/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sz="1400" spc="-4" dirty="0">
                <a:latin typeface="DejaVu Sans Mono"/>
                <a:cs typeface="DejaVu Sans Mono"/>
              </a:rPr>
              <a:t>if	(distTo[w]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&gt;	distTo[v]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+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 err="1">
                <a:latin typeface="DejaVu Sans Mono"/>
                <a:cs typeface="DejaVu Sans Mono"/>
              </a:rPr>
              <a:t>e.weight</a:t>
            </a:r>
            <a:r>
              <a:rPr sz="1400" spc="-4" dirty="0">
                <a:latin typeface="DejaVu Sans Mono"/>
                <a:cs typeface="DejaVu Sans Mono"/>
              </a:rPr>
              <a:t>())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</a:pPr>
            <a:r>
              <a:rPr sz="1400" spc="-4" dirty="0">
                <a:latin typeface="DejaVu Sans Mono"/>
                <a:cs typeface="DejaVu Sans Mono"/>
              </a:rPr>
              <a:t>{</a:t>
            </a:r>
            <a:endParaRPr sz="1400" dirty="0">
              <a:latin typeface="DejaVu Sans Mono"/>
              <a:cs typeface="DejaVu Sans Mono"/>
            </a:endParaRPr>
          </a:p>
          <a:p>
            <a:pPr marL="921957" marR="337977">
              <a:lnSpc>
                <a:spcPct val="111100"/>
              </a:lnSpc>
              <a:spcBef>
                <a:spcPts val="70"/>
              </a:spcBef>
              <a:tabLst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sz="1400" spc="-4" dirty="0">
                <a:latin typeface="DejaVu Sans Mono"/>
                <a:cs typeface="DejaVu Sans Mono"/>
              </a:rPr>
              <a:t>distTo[w]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=	distTo[v]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+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 err="1">
                <a:latin typeface="DejaVu Sans Mono"/>
                <a:cs typeface="DejaVu Sans Mono"/>
              </a:rPr>
              <a:t>e.weight</a:t>
            </a:r>
            <a:r>
              <a:rPr sz="1400" spc="-4" dirty="0">
                <a:latin typeface="DejaVu Sans Mono"/>
                <a:cs typeface="DejaVu Sans Mono"/>
              </a:rPr>
              <a:t>();  </a:t>
            </a:r>
            <a:endParaRPr lang="en-US" sz="1400" spc="-4" dirty="0">
              <a:latin typeface="DejaVu Sans Mono"/>
              <a:cs typeface="DejaVu Sans Mono"/>
            </a:endParaRPr>
          </a:p>
          <a:p>
            <a:pPr marL="921957" marR="337977">
              <a:lnSpc>
                <a:spcPct val="111100"/>
              </a:lnSpc>
              <a:spcBef>
                <a:spcPts val="70"/>
              </a:spcBef>
              <a:tabLst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sz="1400" spc="-4" dirty="0" err="1">
                <a:latin typeface="DejaVu Sans Mono"/>
                <a:cs typeface="DejaVu Sans Mono"/>
              </a:rPr>
              <a:t>edgeTo</a:t>
            </a:r>
            <a:r>
              <a:rPr sz="1400" spc="-4" dirty="0">
                <a:latin typeface="DejaVu Sans Mono"/>
                <a:cs typeface="DejaVu Sans Mono"/>
              </a:rPr>
              <a:t>[w]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=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e;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</a:pPr>
            <a:r>
              <a:rPr sz="1400" spc="-4" dirty="0">
                <a:latin typeface="DejaVu Sans Mono"/>
                <a:cs typeface="DejaVu Sans Mono"/>
              </a:rPr>
              <a:t>}</a:t>
            </a:r>
            <a:endParaRPr sz="1400" dirty="0">
              <a:latin typeface="DejaVu Sans Mono"/>
              <a:cs typeface="DejaVu Sans Mono"/>
            </a:endParaRPr>
          </a:p>
          <a:p>
            <a:pPr marL="244665">
              <a:spcBef>
                <a:spcPts val="239"/>
              </a:spcBef>
            </a:pPr>
            <a:r>
              <a:rPr sz="1400" spc="-4" dirty="0">
                <a:latin typeface="DejaVu Sans Mono"/>
                <a:cs typeface="DejaVu Sans Mono"/>
              </a:rPr>
              <a:t>}</a:t>
            </a:r>
            <a:endParaRPr sz="1400" dirty="0">
              <a:latin typeface="DejaVu Sans Mono"/>
              <a:cs typeface="DejaVu Sans Mono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0B4E7F1-21B1-C5C6-D842-46860058A4F4}"/>
              </a:ext>
            </a:extLst>
          </p:cNvPr>
          <p:cNvCxnSpPr>
            <a:cxnSpLocks/>
          </p:cNvCxnSpPr>
          <p:nvPr/>
        </p:nvCxnSpPr>
        <p:spPr>
          <a:xfrm flipV="1">
            <a:off x="4669985" y="2020258"/>
            <a:ext cx="3970896" cy="610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D545D3C-F4E7-8199-F904-B9C8B4C094D2}"/>
              </a:ext>
            </a:extLst>
          </p:cNvPr>
          <p:cNvSpPr txBox="1"/>
          <p:nvPr/>
        </p:nvSpPr>
        <p:spPr>
          <a:xfrm>
            <a:off x="7131353" y="37841"/>
            <a:ext cx="1959639" cy="523220"/>
          </a:xfrm>
          <a:prstGeom prst="rect">
            <a:avLst/>
          </a:prstGeom>
          <a:solidFill>
            <a:srgbClr val="ED7D31"/>
          </a:solidFill>
          <a:ln w="38100" cap="flat" cmpd="sng" algn="ctr">
            <a:solidFill>
              <a:srgbClr val="ED7D31">
                <a:shade val="15000"/>
              </a:srgbClr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</a:t>
            </a:r>
            <a:endParaRPr kumimoji="0" lang="en-S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098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89855-54BF-BC48-BBB2-6F75257BE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3" y="274638"/>
            <a:ext cx="8300906" cy="1143000"/>
          </a:xfrm>
        </p:spPr>
        <p:txBody>
          <a:bodyPr>
            <a:normAutofit fontScale="90000"/>
          </a:bodyPr>
          <a:lstStyle/>
          <a:p>
            <a:r>
              <a:rPr lang="en-US" spc="-18" dirty="0">
                <a:latin typeface="Arial"/>
                <a:cs typeface="Arial"/>
              </a:rPr>
              <a:t>Shortest </a:t>
            </a:r>
            <a:r>
              <a:rPr lang="en-US" spc="-4" dirty="0">
                <a:latin typeface="Arial"/>
                <a:cs typeface="Arial"/>
              </a:rPr>
              <a:t>Paths </a:t>
            </a:r>
            <a:r>
              <a:rPr lang="en-US" spc="14" dirty="0">
                <a:latin typeface="Arial"/>
                <a:cs typeface="Arial"/>
              </a:rPr>
              <a:t>in </a:t>
            </a:r>
            <a:r>
              <a:rPr lang="en-US" spc="32" dirty="0">
                <a:latin typeface="Arial"/>
                <a:cs typeface="Arial"/>
              </a:rPr>
              <a:t>an </a:t>
            </a:r>
            <a:r>
              <a:rPr lang="en-US" spc="11" dirty="0">
                <a:latin typeface="Arial"/>
                <a:cs typeface="Arial"/>
              </a:rPr>
              <a:t>Edge-weighted</a:t>
            </a:r>
            <a:r>
              <a:rPr lang="en-US" spc="285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Digraph</a:t>
            </a:r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4105BF4B-6A6F-DA45-92E0-EE283E6EC004}"/>
              </a:ext>
            </a:extLst>
          </p:cNvPr>
          <p:cNvSpPr txBox="1"/>
          <p:nvPr/>
        </p:nvSpPr>
        <p:spPr>
          <a:xfrm>
            <a:off x="834300" y="1450946"/>
            <a:ext cx="7118463" cy="369332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latin typeface="Arial"/>
                <a:cs typeface="Arial"/>
              </a:defRPr>
            </a:lvl1pPr>
          </a:lstStyle>
          <a:p>
            <a:pPr algn="l"/>
            <a:r>
              <a:rPr sz="1800" dirty="0"/>
              <a:t>Given an edge-weighted digraph, find the shortest path from s to t.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551EB4A-0155-9848-87C4-5BB49D93E6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638980"/>
              </p:ext>
            </p:extLst>
          </p:nvPr>
        </p:nvGraphicFramePr>
        <p:xfrm>
          <a:off x="1041272" y="2306334"/>
          <a:ext cx="1087636" cy="38300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3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420">
                <a:tc>
                  <a:txBody>
                    <a:bodyPr/>
                    <a:lstStyle/>
                    <a:p>
                      <a:pPr marL="31750">
                        <a:lnSpc>
                          <a:spcPts val="2190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4-&gt;5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9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0.35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0.35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4-&gt;7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0.28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7-&gt;5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0.28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5-&gt;1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0.32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0-&gt;4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0.38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0-&gt;2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0.26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7-&gt;3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0.39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1-&gt;3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0.29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2-&gt;7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6-&gt;2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0.40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3-&gt;6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0.52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6-&gt;0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0.58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420">
                <a:tc>
                  <a:txBody>
                    <a:bodyPr/>
                    <a:lstStyle/>
                    <a:p>
                      <a:pPr marL="31750">
                        <a:lnSpc>
                          <a:spcPts val="2290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0.93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3E16F05-BE7D-2246-BFE5-2079F2B8CE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44227"/>
              </p:ext>
            </p:extLst>
          </p:nvPr>
        </p:nvGraphicFramePr>
        <p:xfrm>
          <a:off x="6735280" y="2654843"/>
          <a:ext cx="1087636" cy="7583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3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420">
                <a:tc>
                  <a:txBody>
                    <a:bodyPr/>
                    <a:lstStyle/>
                    <a:p>
                      <a:pPr marL="31750">
                        <a:lnSpc>
                          <a:spcPts val="2190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2-&gt;7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9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7-&gt;3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0.39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420">
                <a:tc>
                  <a:txBody>
                    <a:bodyPr/>
                    <a:lstStyle/>
                    <a:p>
                      <a:pPr marL="31750">
                        <a:lnSpc>
                          <a:spcPts val="2290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3-&gt;6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0.52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6">
            <a:extLst>
              <a:ext uri="{FF2B5EF4-FFF2-40B4-BE49-F238E27FC236}">
                <a16:creationId xmlns:a16="http://schemas.microsoft.com/office/drawing/2014/main" id="{993F19A1-2BBD-8D41-8A30-802FFA71EC3C}"/>
              </a:ext>
            </a:extLst>
          </p:cNvPr>
          <p:cNvSpPr/>
          <p:nvPr/>
        </p:nvSpPr>
        <p:spPr>
          <a:xfrm>
            <a:off x="3489305" y="2556376"/>
            <a:ext cx="350044" cy="117425"/>
          </a:xfrm>
          <a:custGeom>
            <a:avLst/>
            <a:gdLst/>
            <a:ahLst/>
            <a:cxnLst/>
            <a:rect l="l" t="t" r="r" b="b"/>
            <a:pathLst>
              <a:path w="497839" h="167004">
                <a:moveTo>
                  <a:pt x="0" y="0"/>
                </a:moveTo>
                <a:lnTo>
                  <a:pt x="497730" y="166467"/>
                </a:lnTo>
              </a:path>
            </a:pathLst>
          </a:custGeom>
          <a:ln w="3520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40699CD-CCEB-AF4F-8006-572A16D99315}"/>
              </a:ext>
            </a:extLst>
          </p:cNvPr>
          <p:cNvSpPr/>
          <p:nvPr/>
        </p:nvSpPr>
        <p:spPr>
          <a:xfrm>
            <a:off x="3787387" y="2618053"/>
            <a:ext cx="156635" cy="903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1F2B901B-01B7-FD48-B172-DD6447627E0F}"/>
              </a:ext>
            </a:extLst>
          </p:cNvPr>
          <p:cNvSpPr/>
          <p:nvPr/>
        </p:nvSpPr>
        <p:spPr>
          <a:xfrm>
            <a:off x="3384542" y="2521353"/>
            <a:ext cx="156635" cy="903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417215AE-CBF1-6A4C-8BD6-06420CDB2D77}"/>
              </a:ext>
            </a:extLst>
          </p:cNvPr>
          <p:cNvSpPr/>
          <p:nvPr/>
        </p:nvSpPr>
        <p:spPr>
          <a:xfrm>
            <a:off x="3769733" y="2548134"/>
            <a:ext cx="350044" cy="117425"/>
          </a:xfrm>
          <a:custGeom>
            <a:avLst/>
            <a:gdLst/>
            <a:ahLst/>
            <a:cxnLst/>
            <a:rect l="l" t="t" r="r" b="b"/>
            <a:pathLst>
              <a:path w="497840" h="167004">
                <a:moveTo>
                  <a:pt x="0" y="0"/>
                </a:moveTo>
                <a:lnTo>
                  <a:pt x="497730" y="166467"/>
                </a:lnTo>
              </a:path>
            </a:pathLst>
          </a:custGeom>
          <a:ln w="3520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CB88218E-753C-B642-867B-ECBC26115BD4}"/>
              </a:ext>
            </a:extLst>
          </p:cNvPr>
          <p:cNvSpPr/>
          <p:nvPr/>
        </p:nvSpPr>
        <p:spPr>
          <a:xfrm>
            <a:off x="4067815" y="2609811"/>
            <a:ext cx="156635" cy="903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021522F4-2E75-3E4A-B01C-3ED4CB4D5121}"/>
              </a:ext>
            </a:extLst>
          </p:cNvPr>
          <p:cNvSpPr/>
          <p:nvPr/>
        </p:nvSpPr>
        <p:spPr>
          <a:xfrm>
            <a:off x="3664970" y="2513103"/>
            <a:ext cx="156635" cy="903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D8F2C93D-70E1-074C-80C1-31B4C7DD311A}"/>
              </a:ext>
            </a:extLst>
          </p:cNvPr>
          <p:cNvSpPr/>
          <p:nvPr/>
        </p:nvSpPr>
        <p:spPr>
          <a:xfrm>
            <a:off x="3781501" y="3305228"/>
            <a:ext cx="1862733" cy="8037"/>
          </a:xfrm>
          <a:custGeom>
            <a:avLst/>
            <a:gdLst/>
            <a:ahLst/>
            <a:cxnLst/>
            <a:rect l="l" t="t" r="r" b="b"/>
            <a:pathLst>
              <a:path w="2649220" h="11429">
                <a:moveTo>
                  <a:pt x="2648814" y="0"/>
                </a:moveTo>
                <a:lnTo>
                  <a:pt x="0" y="11020"/>
                </a:lnTo>
              </a:path>
            </a:pathLst>
          </a:custGeom>
          <a:ln w="35208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119BEBD5-7029-AC4B-9F32-B3C70ADF1667}"/>
              </a:ext>
            </a:extLst>
          </p:cNvPr>
          <p:cNvSpPr/>
          <p:nvPr/>
        </p:nvSpPr>
        <p:spPr>
          <a:xfrm>
            <a:off x="3354162" y="2143648"/>
            <a:ext cx="2437265" cy="13091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38EACC42-AA32-0146-800F-ED7B334515E8}"/>
              </a:ext>
            </a:extLst>
          </p:cNvPr>
          <p:cNvSpPr txBox="1"/>
          <p:nvPr/>
        </p:nvSpPr>
        <p:spPr>
          <a:xfrm>
            <a:off x="742426" y="2012272"/>
            <a:ext cx="1889631" cy="223559"/>
          </a:xfrm>
          <a:prstGeom prst="rect">
            <a:avLst/>
          </a:prstGeom>
        </p:spPr>
        <p:txBody>
          <a:bodyPr vert="horz" wrap="square" lIns="0" tIns="8037" rIns="0" bIns="0" rtlCol="0">
            <a:spAutoFit/>
          </a:bodyPr>
          <a:lstStyle/>
          <a:p>
            <a:pPr marL="8929">
              <a:spcBef>
                <a:spcPts val="63"/>
              </a:spcBef>
            </a:pPr>
            <a:r>
              <a:rPr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edge-weighted digraph</a:t>
            </a: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3ABF3AEE-A0D4-DF4F-BDBF-D100E697E0C8}"/>
              </a:ext>
            </a:extLst>
          </p:cNvPr>
          <p:cNvSpPr txBox="1"/>
          <p:nvPr/>
        </p:nvSpPr>
        <p:spPr>
          <a:xfrm>
            <a:off x="6448242" y="2060375"/>
            <a:ext cx="1991577" cy="583143"/>
          </a:xfrm>
          <a:prstGeom prst="rect">
            <a:avLst/>
          </a:prstGeom>
        </p:spPr>
        <p:txBody>
          <a:bodyPr vert="horz" wrap="square" lIns="0" tIns="79028" rIns="0" bIns="0" rtlCol="0">
            <a:spAutoFit/>
          </a:bodyPr>
          <a:lstStyle/>
          <a:p>
            <a:pPr marL="8929">
              <a:spcBef>
                <a:spcPts val="63"/>
              </a:spcBef>
            </a:pPr>
            <a:r>
              <a:rPr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shortest path from 0 to 6</a:t>
            </a:r>
          </a:p>
          <a:p>
            <a:pPr marL="308956">
              <a:spcBef>
                <a:spcPts val="552"/>
              </a:spcBef>
              <a:tabLst>
                <a:tab pos="934905" algn="l"/>
              </a:tabLst>
            </a:pPr>
            <a:r>
              <a:rPr sz="1371" spc="-7" dirty="0">
                <a:solidFill>
                  <a:srgbClr val="231F20"/>
                </a:solidFill>
                <a:latin typeface="DejaVu Sans Mono"/>
                <a:cs typeface="DejaVu Sans Mono"/>
              </a:rPr>
              <a:t>0-&gt;2	0.26</a:t>
            </a:r>
            <a:endParaRPr sz="1371" dirty="0">
              <a:latin typeface="DejaVu Sans Mono"/>
              <a:cs typeface="DejaVu Sans Mono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C987319-74C6-CC4D-A1F4-3D5B4504F4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4121" y="4768957"/>
            <a:ext cx="1738818" cy="1696716"/>
          </a:xfrm>
          <a:prstGeom prst="rect">
            <a:avLst/>
          </a:prstGeom>
        </p:spPr>
      </p:pic>
      <p:sp>
        <p:nvSpPr>
          <p:cNvPr id="19" name="object 3">
            <a:extLst>
              <a:ext uri="{FF2B5EF4-FFF2-40B4-BE49-F238E27FC236}">
                <a16:creationId xmlns:a16="http://schemas.microsoft.com/office/drawing/2014/main" id="{6E2E24C5-764A-7246-817A-D8C25BD046AA}"/>
              </a:ext>
            </a:extLst>
          </p:cNvPr>
          <p:cNvSpPr/>
          <p:nvPr/>
        </p:nvSpPr>
        <p:spPr>
          <a:xfrm>
            <a:off x="5202779" y="5498622"/>
            <a:ext cx="1280195" cy="9756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64DF5E4A-CFB1-714E-B7C5-55AFDC1D39FC}"/>
              </a:ext>
            </a:extLst>
          </p:cNvPr>
          <p:cNvSpPr txBox="1"/>
          <p:nvPr/>
        </p:nvSpPr>
        <p:spPr>
          <a:xfrm>
            <a:off x="6626239" y="3650645"/>
            <a:ext cx="1635581" cy="3077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latin typeface="Arial"/>
                <a:cs typeface="Arial"/>
              </a:defRPr>
            </a:lvl1pPr>
          </a:lstStyle>
          <a:p>
            <a:pPr algn="l"/>
            <a:r>
              <a:rPr lang="en-US" sz="1400" dirty="0">
                <a:solidFill>
                  <a:schemeClr val="bg1"/>
                </a:solidFill>
              </a:rPr>
              <a:t>Can we use BFS?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562AF1-C594-F748-8F0B-BE9FB69DEC47}"/>
              </a:ext>
            </a:extLst>
          </p:cNvPr>
          <p:cNvSpPr/>
          <p:nvPr/>
        </p:nvSpPr>
        <p:spPr>
          <a:xfrm>
            <a:off x="2622196" y="4069379"/>
            <a:ext cx="532281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v"/>
            </a:pPr>
            <a:r>
              <a:rPr 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vertices?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source: from one vertex s to every other vertex.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Source-sink: from one vertex s to another t.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pairs: between all pairs of vertices.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v"/>
            </a:pPr>
            <a:r>
              <a:rPr 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Nonnegative weights?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v"/>
            </a:pPr>
            <a:r>
              <a:rPr 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Cycles?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cycles.</a:t>
            </a:r>
          </a:p>
        </p:txBody>
      </p:sp>
      <p:sp>
        <p:nvSpPr>
          <p:cNvPr id="22" name="object 2">
            <a:extLst>
              <a:ext uri="{FF2B5EF4-FFF2-40B4-BE49-F238E27FC236}">
                <a16:creationId xmlns:a16="http://schemas.microsoft.com/office/drawing/2014/main" id="{A4184E97-5675-1745-80A1-0459E24BF2DF}"/>
              </a:ext>
            </a:extLst>
          </p:cNvPr>
          <p:cNvSpPr txBox="1"/>
          <p:nvPr/>
        </p:nvSpPr>
        <p:spPr>
          <a:xfrm>
            <a:off x="2728818" y="3676589"/>
            <a:ext cx="980312" cy="33855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latin typeface="Arial"/>
                <a:cs typeface="Arial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Variants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69379DB-4E6D-7144-B1AC-0E561959B56A}"/>
              </a:ext>
            </a:extLst>
          </p:cNvPr>
          <p:cNvSpPr/>
          <p:nvPr/>
        </p:nvSpPr>
        <p:spPr>
          <a:xfrm>
            <a:off x="432033" y="6298169"/>
            <a:ext cx="4662101" cy="307777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Simplifying assumption: Each vertex is reachable from s.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00CA31-AFFC-BD4D-AA84-DBFB951FEC73}"/>
              </a:ext>
            </a:extLst>
          </p:cNvPr>
          <p:cNvSpPr/>
          <p:nvPr/>
        </p:nvSpPr>
        <p:spPr>
          <a:xfrm>
            <a:off x="2658786" y="4348833"/>
            <a:ext cx="4832583" cy="38009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06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9" grpId="0" animBg="1"/>
      <p:bldP spid="20" grpId="0" animBg="1"/>
      <p:bldP spid="22" grpId="0" animBg="1"/>
      <p:bldP spid="23" grpId="0" animBg="1"/>
      <p:bldP spid="2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19B54-AD9E-0664-2196-FE5531363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35" dirty="0">
                <a:latin typeface="Arial"/>
                <a:cs typeface="Arial"/>
              </a:rPr>
              <a:t>Bellman-Ford</a:t>
            </a:r>
            <a:r>
              <a:rPr lang="en-US" spc="20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Algorithm Proof of Correctness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B1918-4237-E39C-4D3B-DE7BE6CF9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Relaxing edges |V|-1 times in the Bellman-Ford Algorithm guarantees that the algorithm has explored all possible paths of length up to |V|-1, which is the maximum possible length of a shortest path in a graph with |V| vertices. This allows the algorithm to correctly calculate the shortest paths from the source vertex to all other vertices, </a:t>
            </a:r>
            <a:r>
              <a:rPr lang="en-GB" dirty="0">
                <a:solidFill>
                  <a:srgbClr val="FF0000"/>
                </a:solidFill>
              </a:rPr>
              <a:t>given that there are no negative-weight cycles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53668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AC197-8E73-6110-2D31-12BF1206A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Bellman-Ford Algorithm with Negative Cycle Detection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1ACC0E1-837F-5309-6A17-B6647B4BB5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1598265"/>
                <a:ext cx="8229600" cy="43387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Wingdings" charset="2"/>
                  <a:buChar char="§"/>
                  <a:defRPr sz="24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Wingdings" charset="2"/>
                  <a:buChar char="§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Wingdings" charset="2"/>
                  <a:buChar char="§"/>
                  <a:defRPr sz="18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Initialize distance array </a:t>
                </a:r>
                <a:r>
                  <a:rPr lang="en-GB" sz="2800" dirty="0" err="1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[] for each vertex </a:t>
                </a:r>
                <a:r>
                  <a:rPr lang="en-GB" sz="2800" b="1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 </a:t>
                </a:r>
                <a:r>
                  <a:rPr lang="en-GB" sz="2800" b="1" dirty="0" err="1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sz="2800" b="1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[v] = </a:t>
                </a:r>
                <a14:m>
                  <m:oMath xmlns:m="http://schemas.openxmlformats.org/officeDocument/2006/math">
                    <m:r>
                      <a:rPr lang="en-GB" sz="2800" b="1" i="1" smtClean="0">
                        <a:solidFill>
                          <a:srgbClr val="273239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</a:t>
                </a:r>
                <a:r>
                  <a:rPr lang="en-GB" sz="2800" b="1" dirty="0" err="1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sz="2800" b="1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[s] = 0</a:t>
                </a:r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source vertex s.</a:t>
                </a:r>
              </a:p>
              <a:p>
                <a:pPr fontAlgn="base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Relax all </a:t>
                </a:r>
                <a:r>
                  <a:rPr lang="en-GB" sz="2800" b="1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edges |V|-1</a:t>
                </a:r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times.</a:t>
                </a:r>
              </a:p>
              <a:p>
                <a:pPr algn="l" fontAlgn="base">
                  <a:buFont typeface="Arial" panose="020B0604020202020204" pitchFamily="34" charset="0"/>
                  <a:buChar char="•"/>
                </a:pPr>
                <a:r>
                  <a:rPr lang="en-GB" sz="2800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Relax all the edges one more time i.e. the </a:t>
                </a:r>
                <a:r>
                  <a:rPr lang="en-GB" sz="2800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N-</a:t>
                </a:r>
                <a:r>
                  <a:rPr lang="en-GB" sz="2800" b="1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GB" sz="2800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time:</a:t>
                </a:r>
              </a:p>
              <a:p>
                <a:pPr marL="742950" lvl="1" indent="-285750" algn="l" fontAlgn="base">
                  <a:buFont typeface="Arial" panose="020B0604020202020204" pitchFamily="34" charset="0"/>
                  <a:buChar char="•"/>
                </a:pPr>
                <a:r>
                  <a:rPr lang="en-GB" sz="2400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Case 1 (Negative cycle exists): if any edge can be further </a:t>
                </a:r>
                <a:r>
                  <a:rPr lang="en-GB" sz="24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relaxed, i.e., </a:t>
                </a:r>
                <a:r>
                  <a:rPr lang="en-GB" sz="2400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any </a:t>
                </a:r>
                <a:r>
                  <a:rPr lang="en-GB" sz="2400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 e, </a:t>
                </a:r>
                <a:r>
                  <a:rPr lang="en-GB" sz="240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:r>
                  <a:rPr lang="en-GB" sz="2400" b="1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sz="2400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[w] &gt; </a:t>
                </a:r>
                <a:r>
                  <a:rPr lang="en-GB" sz="2400" b="1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sz="2400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[v] + </a:t>
                </a:r>
                <a:r>
                  <a:rPr lang="en-GB" sz="2400" b="1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e.weight</a:t>
                </a:r>
                <a:r>
                  <a:rPr lang="en-GB" sz="2400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())</a:t>
                </a:r>
              </a:p>
              <a:p>
                <a:pPr marL="742950" lvl="1" indent="-285750" algn="l" fontAlgn="base">
                  <a:buFont typeface="Arial" panose="020B0604020202020204" pitchFamily="34" charset="0"/>
                  <a:buChar char="•"/>
                </a:pPr>
                <a:r>
                  <a:rPr lang="en-GB" sz="2400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Case 2 (No Negative cycle) : case 1 fails for all the edges.</a:t>
                </a:r>
                <a:endParaRPr lang="en-GB" sz="2400" dirty="0">
                  <a:solidFill>
                    <a:srgbClr val="27323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1ACC0E1-837F-5309-6A17-B6647B4BB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598265"/>
                <a:ext cx="8229600" cy="4338709"/>
              </a:xfrm>
              <a:prstGeom prst="rect">
                <a:avLst/>
              </a:prstGeom>
              <a:blipFill>
                <a:blip r:embed="rId3"/>
                <a:stretch>
                  <a:fillRect l="-1333" t="-140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226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E6CE8-8B6A-CE3D-AF7E-6535FE5DB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Time Complexity of Bellman-Ford Algorithm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A016E-B402-5607-4562-E1E0B9F59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Time complexity for connected graph: </a:t>
            </a:r>
          </a:p>
          <a:p>
            <a:r>
              <a:rPr lang="en-GB" dirty="0"/>
              <a:t>Best Case: O(|E|), when distance array after 1st and 2nd relaxation are same , we can simply stop further processing after one iteration</a:t>
            </a:r>
          </a:p>
          <a:p>
            <a:r>
              <a:rPr lang="en-GB" dirty="0"/>
              <a:t>Average Case: O(|V|*|E|)</a:t>
            </a:r>
          </a:p>
          <a:p>
            <a:r>
              <a:rPr lang="en-GB" dirty="0"/>
              <a:t>Worst Case: O(|V|*|E|)</a:t>
            </a:r>
          </a:p>
          <a:p>
            <a:pPr lvl="1"/>
            <a:r>
              <a:rPr lang="en-GB" dirty="0"/>
              <a:t>If the graph is complete, the value of E becomes O(|V|</a:t>
            </a:r>
            <a:r>
              <a:rPr lang="en-GB" baseline="30000" dirty="0"/>
              <a:t>2</a:t>
            </a:r>
            <a:r>
              <a:rPr lang="en-GB" dirty="0"/>
              <a:t>). So overall time complexity becomes O(|V|</a:t>
            </a:r>
            <a:r>
              <a:rPr lang="en-GB" baseline="30000" dirty="0"/>
              <a:t>3</a:t>
            </a:r>
            <a:r>
              <a:rPr lang="en-GB" dirty="0"/>
              <a:t>)</a:t>
            </a:r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028078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27A6203E-DA85-6732-6FA5-6B9E7E6E29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SE" dirty="0"/>
              <a:t>Bellman-Ford Algorithm Example 1</a:t>
            </a:r>
          </a:p>
        </p:txBody>
      </p:sp>
      <p:grpSp>
        <p:nvGrpSpPr>
          <p:cNvPr id="111619" name="Group 3">
            <a:extLst>
              <a:ext uri="{FF2B5EF4-FFF2-40B4-BE49-F238E27FC236}">
                <a16:creationId xmlns:a16="http://schemas.microsoft.com/office/drawing/2014/main" id="{0BD23A85-C588-F263-80FF-67027CCA5E70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76600"/>
            <a:ext cx="533400" cy="533400"/>
            <a:chOff x="1824" y="2736"/>
            <a:chExt cx="336" cy="336"/>
          </a:xfrm>
        </p:grpSpPr>
        <p:sp>
          <p:nvSpPr>
            <p:cNvPr id="111620" name="Oval 4">
              <a:extLst>
                <a:ext uri="{FF2B5EF4-FFF2-40B4-BE49-F238E27FC236}">
                  <a16:creationId xmlns:a16="http://schemas.microsoft.com/office/drawing/2014/main" id="{0FC06E1F-9776-A21B-24EA-15424A88A6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1621" name="Text Box 5">
              <a:extLst>
                <a:ext uri="{FF2B5EF4-FFF2-40B4-BE49-F238E27FC236}">
                  <a16:creationId xmlns:a16="http://schemas.microsoft.com/office/drawing/2014/main" id="{10A29E00-CC28-0C39-E012-D83999EE60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G</a:t>
              </a:r>
            </a:p>
          </p:txBody>
        </p:sp>
      </p:grpSp>
      <p:grpSp>
        <p:nvGrpSpPr>
          <p:cNvPr id="111622" name="Group 6">
            <a:extLst>
              <a:ext uri="{FF2B5EF4-FFF2-40B4-BE49-F238E27FC236}">
                <a16:creationId xmlns:a16="http://schemas.microsoft.com/office/drawing/2014/main" id="{DC4613F9-1A06-6FA4-E784-0505772069A9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81200"/>
            <a:ext cx="533400" cy="533400"/>
            <a:chOff x="1824" y="2736"/>
            <a:chExt cx="336" cy="336"/>
          </a:xfrm>
        </p:grpSpPr>
        <p:sp>
          <p:nvSpPr>
            <p:cNvPr id="111623" name="Oval 7">
              <a:extLst>
                <a:ext uri="{FF2B5EF4-FFF2-40B4-BE49-F238E27FC236}">
                  <a16:creationId xmlns:a16="http://schemas.microsoft.com/office/drawing/2014/main" id="{35F9B019-E567-617F-0E47-68FAC79263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1F0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1624" name="Text Box 8">
              <a:extLst>
                <a:ext uri="{FF2B5EF4-FFF2-40B4-BE49-F238E27FC236}">
                  <a16:creationId xmlns:a16="http://schemas.microsoft.com/office/drawing/2014/main" id="{FFF2AAE8-AE9B-F8A5-1BB6-81CBE0068B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S</a:t>
              </a:r>
            </a:p>
          </p:txBody>
        </p:sp>
      </p:grpSp>
      <p:grpSp>
        <p:nvGrpSpPr>
          <p:cNvPr id="111625" name="Group 9">
            <a:extLst>
              <a:ext uri="{FF2B5EF4-FFF2-40B4-BE49-F238E27FC236}">
                <a16:creationId xmlns:a16="http://schemas.microsoft.com/office/drawing/2014/main" id="{87F0AFEA-1E29-22F1-2D59-CCC75CC878EE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495800"/>
            <a:ext cx="533400" cy="533400"/>
            <a:chOff x="1824" y="2736"/>
            <a:chExt cx="336" cy="336"/>
          </a:xfrm>
        </p:grpSpPr>
        <p:sp>
          <p:nvSpPr>
            <p:cNvPr id="111626" name="Oval 10">
              <a:extLst>
                <a:ext uri="{FF2B5EF4-FFF2-40B4-BE49-F238E27FC236}">
                  <a16:creationId xmlns:a16="http://schemas.microsoft.com/office/drawing/2014/main" id="{3013D2E4-B9FA-6C7F-6B67-0EC73A72B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1627" name="Text Box 11">
              <a:extLst>
                <a:ext uri="{FF2B5EF4-FFF2-40B4-BE49-F238E27FC236}">
                  <a16:creationId xmlns:a16="http://schemas.microsoft.com/office/drawing/2014/main" id="{86F1A5F2-6BCE-4EBF-407A-821BB3D294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F</a:t>
              </a:r>
            </a:p>
          </p:txBody>
        </p:sp>
      </p:grpSp>
      <p:grpSp>
        <p:nvGrpSpPr>
          <p:cNvPr id="111628" name="Group 12">
            <a:extLst>
              <a:ext uri="{FF2B5EF4-FFF2-40B4-BE49-F238E27FC236}">
                <a16:creationId xmlns:a16="http://schemas.microsoft.com/office/drawing/2014/main" id="{88BE3AE0-31C0-0DF6-923C-62B43B2FEBAF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334000"/>
            <a:ext cx="533400" cy="533400"/>
            <a:chOff x="1824" y="2736"/>
            <a:chExt cx="336" cy="336"/>
          </a:xfrm>
        </p:grpSpPr>
        <p:sp>
          <p:nvSpPr>
            <p:cNvPr id="111629" name="Oval 13">
              <a:extLst>
                <a:ext uri="{FF2B5EF4-FFF2-40B4-BE49-F238E27FC236}">
                  <a16:creationId xmlns:a16="http://schemas.microsoft.com/office/drawing/2014/main" id="{CC446A44-69FF-9240-573E-736C073FEB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1630" name="Text Box 14">
              <a:extLst>
                <a:ext uri="{FF2B5EF4-FFF2-40B4-BE49-F238E27FC236}">
                  <a16:creationId xmlns:a16="http://schemas.microsoft.com/office/drawing/2014/main" id="{1A9AB6B4-09AC-00C5-B33F-DD43B9BEF6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E</a:t>
              </a:r>
            </a:p>
          </p:txBody>
        </p:sp>
      </p:grpSp>
      <p:grpSp>
        <p:nvGrpSpPr>
          <p:cNvPr id="111631" name="Group 15">
            <a:extLst>
              <a:ext uri="{FF2B5EF4-FFF2-40B4-BE49-F238E27FC236}">
                <a16:creationId xmlns:a16="http://schemas.microsoft.com/office/drawing/2014/main" id="{7A8331A1-124C-6A82-5D81-A1BED60E7D22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981200"/>
            <a:ext cx="533400" cy="533400"/>
            <a:chOff x="1824" y="2736"/>
            <a:chExt cx="336" cy="336"/>
          </a:xfrm>
        </p:grpSpPr>
        <p:sp>
          <p:nvSpPr>
            <p:cNvPr id="111632" name="Oval 16">
              <a:extLst>
                <a:ext uri="{FF2B5EF4-FFF2-40B4-BE49-F238E27FC236}">
                  <a16:creationId xmlns:a16="http://schemas.microsoft.com/office/drawing/2014/main" id="{D170AADD-74AF-BB37-2F53-6DAA58726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1633" name="Text Box 17">
              <a:extLst>
                <a:ext uri="{FF2B5EF4-FFF2-40B4-BE49-F238E27FC236}">
                  <a16:creationId xmlns:a16="http://schemas.microsoft.com/office/drawing/2014/main" id="{4BF54F9C-5383-2155-AD46-19CDB50F21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A</a:t>
              </a:r>
            </a:p>
          </p:txBody>
        </p:sp>
      </p:grpSp>
      <p:grpSp>
        <p:nvGrpSpPr>
          <p:cNvPr id="111634" name="Group 18">
            <a:extLst>
              <a:ext uri="{FF2B5EF4-FFF2-40B4-BE49-F238E27FC236}">
                <a16:creationId xmlns:a16="http://schemas.microsoft.com/office/drawing/2014/main" id="{B8A7ED17-C65D-FC25-4B3D-F01448E1894F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334000"/>
            <a:ext cx="533400" cy="533400"/>
            <a:chOff x="1824" y="2736"/>
            <a:chExt cx="336" cy="336"/>
          </a:xfrm>
        </p:grpSpPr>
        <p:sp>
          <p:nvSpPr>
            <p:cNvPr id="111635" name="Oval 19">
              <a:extLst>
                <a:ext uri="{FF2B5EF4-FFF2-40B4-BE49-F238E27FC236}">
                  <a16:creationId xmlns:a16="http://schemas.microsoft.com/office/drawing/2014/main" id="{AFA854F8-C9F5-1A59-69C6-BA8B6938A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1636" name="Text Box 20">
              <a:extLst>
                <a:ext uri="{FF2B5EF4-FFF2-40B4-BE49-F238E27FC236}">
                  <a16:creationId xmlns:a16="http://schemas.microsoft.com/office/drawing/2014/main" id="{1D27033B-EECD-2B1E-0CC5-45C3A862FD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D</a:t>
              </a:r>
            </a:p>
          </p:txBody>
        </p:sp>
      </p:grpSp>
      <p:grpSp>
        <p:nvGrpSpPr>
          <p:cNvPr id="111637" name="Group 21">
            <a:extLst>
              <a:ext uri="{FF2B5EF4-FFF2-40B4-BE49-F238E27FC236}">
                <a16:creationId xmlns:a16="http://schemas.microsoft.com/office/drawing/2014/main" id="{1DC298A4-15D7-9C1F-06B1-13413293A69C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200400"/>
            <a:ext cx="533400" cy="533400"/>
            <a:chOff x="1824" y="2736"/>
            <a:chExt cx="336" cy="336"/>
          </a:xfrm>
        </p:grpSpPr>
        <p:sp>
          <p:nvSpPr>
            <p:cNvPr id="111638" name="Oval 22">
              <a:extLst>
                <a:ext uri="{FF2B5EF4-FFF2-40B4-BE49-F238E27FC236}">
                  <a16:creationId xmlns:a16="http://schemas.microsoft.com/office/drawing/2014/main" id="{2E187C95-472B-F139-7232-B52E7983A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1639" name="Text Box 23">
              <a:extLst>
                <a:ext uri="{FF2B5EF4-FFF2-40B4-BE49-F238E27FC236}">
                  <a16:creationId xmlns:a16="http://schemas.microsoft.com/office/drawing/2014/main" id="{13ECD755-2D79-6838-925F-195D5E7E21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B</a:t>
              </a:r>
            </a:p>
          </p:txBody>
        </p:sp>
      </p:grpSp>
      <p:grpSp>
        <p:nvGrpSpPr>
          <p:cNvPr id="111640" name="Group 24">
            <a:extLst>
              <a:ext uri="{FF2B5EF4-FFF2-40B4-BE49-F238E27FC236}">
                <a16:creationId xmlns:a16="http://schemas.microsoft.com/office/drawing/2014/main" id="{5D383BBD-4095-ECCA-CB42-CBBC8EF9EB5B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824" y="2736"/>
            <a:chExt cx="336" cy="336"/>
          </a:xfrm>
        </p:grpSpPr>
        <p:sp>
          <p:nvSpPr>
            <p:cNvPr id="111641" name="Oval 25">
              <a:extLst>
                <a:ext uri="{FF2B5EF4-FFF2-40B4-BE49-F238E27FC236}">
                  <a16:creationId xmlns:a16="http://schemas.microsoft.com/office/drawing/2014/main" id="{28B06D21-BB77-A7A4-F23B-AA17955B3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1642" name="Text Box 26">
              <a:extLst>
                <a:ext uri="{FF2B5EF4-FFF2-40B4-BE49-F238E27FC236}">
                  <a16:creationId xmlns:a16="http://schemas.microsoft.com/office/drawing/2014/main" id="{C07D9FD3-0A74-CBCB-D7E0-7A36AD98B5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>
                  <a:latin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111643" name="Line 27">
            <a:extLst>
              <a:ext uri="{FF2B5EF4-FFF2-40B4-BE49-F238E27FC236}">
                <a16:creationId xmlns:a16="http://schemas.microsoft.com/office/drawing/2014/main" id="{ED3B91ED-790F-E758-4F29-0DA83A0E5963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44" name="Line 28">
            <a:extLst>
              <a:ext uri="{FF2B5EF4-FFF2-40B4-BE49-F238E27FC236}">
                <a16:creationId xmlns:a16="http://schemas.microsoft.com/office/drawing/2014/main" id="{96C4DA99-3F45-84AE-1B8E-3ABF6B683D7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2362200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45" name="Line 29">
            <a:extLst>
              <a:ext uri="{FF2B5EF4-FFF2-40B4-BE49-F238E27FC236}">
                <a16:creationId xmlns:a16="http://schemas.microsoft.com/office/drawing/2014/main" id="{35D355DE-99C9-6680-27CA-1E32D7E579A3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733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46" name="Line 30">
            <a:extLst>
              <a:ext uri="{FF2B5EF4-FFF2-40B4-BE49-F238E27FC236}">
                <a16:creationId xmlns:a16="http://schemas.microsoft.com/office/drawing/2014/main" id="{0760D641-9524-F54C-B6A5-2DFBBA61A9B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876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47" name="Line 31">
            <a:extLst>
              <a:ext uri="{FF2B5EF4-FFF2-40B4-BE49-F238E27FC236}">
                <a16:creationId xmlns:a16="http://schemas.microsoft.com/office/drawing/2014/main" id="{56E962DD-1A04-896D-53C8-4378CA41F15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5638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48" name="Line 32">
            <a:extLst>
              <a:ext uri="{FF2B5EF4-FFF2-40B4-BE49-F238E27FC236}">
                <a16:creationId xmlns:a16="http://schemas.microsoft.com/office/drawing/2014/main" id="{FBCED026-ECDC-47AD-7A4A-D38EFBF6205C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9530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49" name="Line 33">
            <a:extLst>
              <a:ext uri="{FF2B5EF4-FFF2-40B4-BE49-F238E27FC236}">
                <a16:creationId xmlns:a16="http://schemas.microsoft.com/office/drawing/2014/main" id="{1DEFB9F9-DCF3-7792-5C67-7AFA78AF4543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810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50" name="Line 34">
            <a:extLst>
              <a:ext uri="{FF2B5EF4-FFF2-40B4-BE49-F238E27FC236}">
                <a16:creationId xmlns:a16="http://schemas.microsoft.com/office/drawing/2014/main" id="{782B0E45-0D1B-0A7F-0162-943D5DBBC34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24384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51" name="Line 35">
            <a:extLst>
              <a:ext uri="{FF2B5EF4-FFF2-40B4-BE49-F238E27FC236}">
                <a16:creationId xmlns:a16="http://schemas.microsoft.com/office/drawing/2014/main" id="{D89D5823-08C8-1CD4-67AF-CC5D2847592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438400"/>
            <a:ext cx="1981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52" name="Line 36">
            <a:extLst>
              <a:ext uri="{FF2B5EF4-FFF2-40B4-BE49-F238E27FC236}">
                <a16:creationId xmlns:a16="http://schemas.microsoft.com/office/drawing/2014/main" id="{B8673F1F-468A-1EE9-2434-1B4304D5983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514600"/>
            <a:ext cx="11430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53" name="Line 37">
            <a:extLst>
              <a:ext uri="{FF2B5EF4-FFF2-40B4-BE49-F238E27FC236}">
                <a16:creationId xmlns:a16="http://schemas.microsoft.com/office/drawing/2014/main" id="{89FC5E82-F9EF-B79F-9501-5296C30AF52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581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54" name="Text Box 38">
            <a:extLst>
              <a:ext uri="{FF2B5EF4-FFF2-40B4-BE49-F238E27FC236}">
                <a16:creationId xmlns:a16="http://schemas.microsoft.com/office/drawing/2014/main" id="{A715325B-2874-2285-EA20-4E9BF8B8EE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4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10</a:t>
            </a:r>
          </a:p>
        </p:txBody>
      </p:sp>
      <p:sp>
        <p:nvSpPr>
          <p:cNvPr id="111655" name="Text Box 39">
            <a:extLst>
              <a:ext uri="{FF2B5EF4-FFF2-40B4-BE49-F238E27FC236}">
                <a16:creationId xmlns:a16="http://schemas.microsoft.com/office/drawing/2014/main" id="{AD6E8769-3D3D-19F1-1A41-95C3CEEE7A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28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8</a:t>
            </a:r>
          </a:p>
        </p:txBody>
      </p:sp>
      <p:sp>
        <p:nvSpPr>
          <p:cNvPr id="111656" name="Text Box 40">
            <a:extLst>
              <a:ext uri="{FF2B5EF4-FFF2-40B4-BE49-F238E27FC236}">
                <a16:creationId xmlns:a16="http://schemas.microsoft.com/office/drawing/2014/main" id="{997C495D-7BC5-60FC-1235-8ECD7D9E51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00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1657" name="Text Box 41">
            <a:extLst>
              <a:ext uri="{FF2B5EF4-FFF2-40B4-BE49-F238E27FC236}">
                <a16:creationId xmlns:a16="http://schemas.microsoft.com/office/drawing/2014/main" id="{A3A25F11-42C6-E8A4-7305-CB0FABB35E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19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1658" name="Text Box 42">
            <a:extLst>
              <a:ext uri="{FF2B5EF4-FFF2-40B4-BE49-F238E27FC236}">
                <a16:creationId xmlns:a16="http://schemas.microsoft.com/office/drawing/2014/main" id="{9E6861C3-F215-C858-A103-20FA0ECA80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5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1659" name="Text Box 43">
            <a:extLst>
              <a:ext uri="{FF2B5EF4-FFF2-40B4-BE49-F238E27FC236}">
                <a16:creationId xmlns:a16="http://schemas.microsoft.com/office/drawing/2014/main" id="{73FB4083-68E3-D962-2E00-B3F493B31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029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3</a:t>
            </a:r>
          </a:p>
        </p:txBody>
      </p:sp>
      <p:sp>
        <p:nvSpPr>
          <p:cNvPr id="111660" name="Text Box 44">
            <a:extLst>
              <a:ext uri="{FF2B5EF4-FFF2-40B4-BE49-F238E27FC236}">
                <a16:creationId xmlns:a16="http://schemas.microsoft.com/office/drawing/2014/main" id="{CCD66E5C-714B-DD81-0CDA-D328EA152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242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1661" name="Text Box 45">
            <a:extLst>
              <a:ext uri="{FF2B5EF4-FFF2-40B4-BE49-F238E27FC236}">
                <a16:creationId xmlns:a16="http://schemas.microsoft.com/office/drawing/2014/main" id="{BE7BF345-98D5-A647-4B70-A4888A3EC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1662" name="Text Box 46">
            <a:extLst>
              <a:ext uri="{FF2B5EF4-FFF2-40B4-BE49-F238E27FC236}">
                <a16:creationId xmlns:a16="http://schemas.microsoft.com/office/drawing/2014/main" id="{750828A6-95AE-36D6-7846-C3103CA836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19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2</a:t>
            </a:r>
          </a:p>
        </p:txBody>
      </p:sp>
      <p:sp>
        <p:nvSpPr>
          <p:cNvPr id="111663" name="Text Box 47">
            <a:extLst>
              <a:ext uri="{FF2B5EF4-FFF2-40B4-BE49-F238E27FC236}">
                <a16:creationId xmlns:a16="http://schemas.microsoft.com/office/drawing/2014/main" id="{07B747A9-F52D-F4CC-812E-05029A6056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57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-2</a:t>
            </a:r>
          </a:p>
        </p:txBody>
      </p:sp>
      <p:sp>
        <p:nvSpPr>
          <p:cNvPr id="111664" name="Text Box 48">
            <a:extLst>
              <a:ext uri="{FF2B5EF4-FFF2-40B4-BE49-F238E27FC236}">
                <a16:creationId xmlns:a16="http://schemas.microsoft.com/office/drawing/2014/main" id="{BEBEBC11-315D-7444-EF05-5A6A51A62F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14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-4</a:t>
            </a:r>
          </a:p>
        </p:txBody>
      </p:sp>
      <p:sp>
        <p:nvSpPr>
          <p:cNvPr id="111665" name="Text Box 49">
            <a:extLst>
              <a:ext uri="{FF2B5EF4-FFF2-40B4-BE49-F238E27FC236}">
                <a16:creationId xmlns:a16="http://schemas.microsoft.com/office/drawing/2014/main" id="{072A4599-FCAC-7C54-E034-485006B89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111666" name="Text Box 50">
            <a:extLst>
              <a:ext uri="{FF2B5EF4-FFF2-40B4-BE49-F238E27FC236}">
                <a16:creationId xmlns:a16="http://schemas.microsoft.com/office/drawing/2014/main" id="{8901BA87-FA61-8C92-3D52-5767F3753D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1667" name="Text Box 51">
            <a:extLst>
              <a:ext uri="{FF2B5EF4-FFF2-40B4-BE49-F238E27FC236}">
                <a16:creationId xmlns:a16="http://schemas.microsoft.com/office/drawing/2014/main" id="{490F4A9F-0C99-F854-30C2-626464D9C3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819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1668" name="Text Box 52">
            <a:extLst>
              <a:ext uri="{FF2B5EF4-FFF2-40B4-BE49-F238E27FC236}">
                <a16:creationId xmlns:a16="http://schemas.microsoft.com/office/drawing/2014/main" id="{7981E412-08AA-2896-DAA7-94CB08BE5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33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1669" name="Text Box 53">
            <a:extLst>
              <a:ext uri="{FF2B5EF4-FFF2-40B4-BE49-F238E27FC236}">
                <a16:creationId xmlns:a16="http://schemas.microsoft.com/office/drawing/2014/main" id="{92FB5CB7-F698-613B-C150-08F1665B15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05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1670" name="Text Box 54">
            <a:extLst>
              <a:ext uri="{FF2B5EF4-FFF2-40B4-BE49-F238E27FC236}">
                <a16:creationId xmlns:a16="http://schemas.microsoft.com/office/drawing/2014/main" id="{D0620690-FF1E-72B4-6212-DDF737313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1671" name="Text Box 55">
            <a:extLst>
              <a:ext uri="{FF2B5EF4-FFF2-40B4-BE49-F238E27FC236}">
                <a16:creationId xmlns:a16="http://schemas.microsoft.com/office/drawing/2014/main" id="{D6156CCB-70A2-E835-E4AE-3D8BFAC349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648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1672" name="Text Box 56">
            <a:extLst>
              <a:ext uri="{FF2B5EF4-FFF2-40B4-BE49-F238E27FC236}">
                <a16:creationId xmlns:a16="http://schemas.microsoft.com/office/drawing/2014/main" id="{A638937C-A419-0E5F-FD8A-45F84BB80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1673" name="Text Box 57">
            <a:extLst>
              <a:ext uri="{FF2B5EF4-FFF2-40B4-BE49-F238E27FC236}">
                <a16:creationId xmlns:a16="http://schemas.microsoft.com/office/drawing/2014/main" id="{81E91543-9046-D609-3292-A3103A59A9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400"/>
              <a:t>Iteration: 0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DB02F1B0-C9A4-5584-29F5-773864936F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SE" dirty="0"/>
              <a:t>Bellman-Ford Algorithm Example 1</a:t>
            </a:r>
          </a:p>
        </p:txBody>
      </p:sp>
      <p:grpSp>
        <p:nvGrpSpPr>
          <p:cNvPr id="113667" name="Group 3">
            <a:extLst>
              <a:ext uri="{FF2B5EF4-FFF2-40B4-BE49-F238E27FC236}">
                <a16:creationId xmlns:a16="http://schemas.microsoft.com/office/drawing/2014/main" id="{734D30A3-8B88-DE1D-18C3-E34D306E560B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76600"/>
            <a:ext cx="533400" cy="533400"/>
            <a:chOff x="1824" y="2736"/>
            <a:chExt cx="336" cy="336"/>
          </a:xfrm>
        </p:grpSpPr>
        <p:sp>
          <p:nvSpPr>
            <p:cNvPr id="113668" name="Oval 4">
              <a:extLst>
                <a:ext uri="{FF2B5EF4-FFF2-40B4-BE49-F238E27FC236}">
                  <a16:creationId xmlns:a16="http://schemas.microsoft.com/office/drawing/2014/main" id="{F12E4A50-985E-7BF5-87D5-4FF881160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3669" name="Text Box 5">
              <a:extLst>
                <a:ext uri="{FF2B5EF4-FFF2-40B4-BE49-F238E27FC236}">
                  <a16:creationId xmlns:a16="http://schemas.microsoft.com/office/drawing/2014/main" id="{E4DC716A-EA1A-D01A-0C7D-D91281EE87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G</a:t>
              </a:r>
            </a:p>
          </p:txBody>
        </p:sp>
      </p:grpSp>
      <p:grpSp>
        <p:nvGrpSpPr>
          <p:cNvPr id="113670" name="Group 6">
            <a:extLst>
              <a:ext uri="{FF2B5EF4-FFF2-40B4-BE49-F238E27FC236}">
                <a16:creationId xmlns:a16="http://schemas.microsoft.com/office/drawing/2014/main" id="{B61E4F7E-F9D1-9230-4CE8-8637F7ED353E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81200"/>
            <a:ext cx="533400" cy="533400"/>
            <a:chOff x="1824" y="2736"/>
            <a:chExt cx="336" cy="336"/>
          </a:xfrm>
        </p:grpSpPr>
        <p:sp>
          <p:nvSpPr>
            <p:cNvPr id="113671" name="Oval 7">
              <a:extLst>
                <a:ext uri="{FF2B5EF4-FFF2-40B4-BE49-F238E27FC236}">
                  <a16:creationId xmlns:a16="http://schemas.microsoft.com/office/drawing/2014/main" id="{E712270C-5C76-5A57-350E-0263527E5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1F0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3672" name="Text Box 8">
              <a:extLst>
                <a:ext uri="{FF2B5EF4-FFF2-40B4-BE49-F238E27FC236}">
                  <a16:creationId xmlns:a16="http://schemas.microsoft.com/office/drawing/2014/main" id="{DDB0E8E3-F0CD-7957-6412-3D5F8BBABE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S</a:t>
              </a:r>
            </a:p>
          </p:txBody>
        </p:sp>
      </p:grpSp>
      <p:grpSp>
        <p:nvGrpSpPr>
          <p:cNvPr id="113673" name="Group 9">
            <a:extLst>
              <a:ext uri="{FF2B5EF4-FFF2-40B4-BE49-F238E27FC236}">
                <a16:creationId xmlns:a16="http://schemas.microsoft.com/office/drawing/2014/main" id="{108BCF87-DBD5-C04C-05F6-C06C3DF6FD68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495800"/>
            <a:ext cx="533400" cy="533400"/>
            <a:chOff x="1824" y="2736"/>
            <a:chExt cx="336" cy="336"/>
          </a:xfrm>
        </p:grpSpPr>
        <p:sp>
          <p:nvSpPr>
            <p:cNvPr id="113674" name="Oval 10">
              <a:extLst>
                <a:ext uri="{FF2B5EF4-FFF2-40B4-BE49-F238E27FC236}">
                  <a16:creationId xmlns:a16="http://schemas.microsoft.com/office/drawing/2014/main" id="{88369BCE-9642-FE15-AB8E-396A266A4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3675" name="Text Box 11">
              <a:extLst>
                <a:ext uri="{FF2B5EF4-FFF2-40B4-BE49-F238E27FC236}">
                  <a16:creationId xmlns:a16="http://schemas.microsoft.com/office/drawing/2014/main" id="{4787F8F1-1A83-D3C7-D232-EFFB536585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F</a:t>
              </a:r>
            </a:p>
          </p:txBody>
        </p:sp>
      </p:grpSp>
      <p:grpSp>
        <p:nvGrpSpPr>
          <p:cNvPr id="113676" name="Group 12">
            <a:extLst>
              <a:ext uri="{FF2B5EF4-FFF2-40B4-BE49-F238E27FC236}">
                <a16:creationId xmlns:a16="http://schemas.microsoft.com/office/drawing/2014/main" id="{5A81B19F-D998-9B96-539C-B6335F2E9679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334000"/>
            <a:ext cx="533400" cy="533400"/>
            <a:chOff x="1824" y="2736"/>
            <a:chExt cx="336" cy="336"/>
          </a:xfrm>
        </p:grpSpPr>
        <p:sp>
          <p:nvSpPr>
            <p:cNvPr id="113677" name="Oval 13">
              <a:extLst>
                <a:ext uri="{FF2B5EF4-FFF2-40B4-BE49-F238E27FC236}">
                  <a16:creationId xmlns:a16="http://schemas.microsoft.com/office/drawing/2014/main" id="{6D4B9D61-4B91-57FE-3E6A-9224FEE60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3678" name="Text Box 14">
              <a:extLst>
                <a:ext uri="{FF2B5EF4-FFF2-40B4-BE49-F238E27FC236}">
                  <a16:creationId xmlns:a16="http://schemas.microsoft.com/office/drawing/2014/main" id="{925BD45B-7643-E951-3F24-4A0EAD188B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E</a:t>
              </a:r>
            </a:p>
          </p:txBody>
        </p:sp>
      </p:grpSp>
      <p:grpSp>
        <p:nvGrpSpPr>
          <p:cNvPr id="113679" name="Group 15">
            <a:extLst>
              <a:ext uri="{FF2B5EF4-FFF2-40B4-BE49-F238E27FC236}">
                <a16:creationId xmlns:a16="http://schemas.microsoft.com/office/drawing/2014/main" id="{5946625C-4E8B-3C9A-7993-5B262812A034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981200"/>
            <a:ext cx="533400" cy="533400"/>
            <a:chOff x="1824" y="2736"/>
            <a:chExt cx="336" cy="336"/>
          </a:xfrm>
        </p:grpSpPr>
        <p:sp>
          <p:nvSpPr>
            <p:cNvPr id="113680" name="Oval 16">
              <a:extLst>
                <a:ext uri="{FF2B5EF4-FFF2-40B4-BE49-F238E27FC236}">
                  <a16:creationId xmlns:a16="http://schemas.microsoft.com/office/drawing/2014/main" id="{640BB4B0-4739-6A40-8E81-C5263DC18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3681" name="Text Box 17">
              <a:extLst>
                <a:ext uri="{FF2B5EF4-FFF2-40B4-BE49-F238E27FC236}">
                  <a16:creationId xmlns:a16="http://schemas.microsoft.com/office/drawing/2014/main" id="{D21A1EF3-5330-8DAD-7CA4-D97B99F99F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A</a:t>
              </a:r>
            </a:p>
          </p:txBody>
        </p:sp>
      </p:grpSp>
      <p:grpSp>
        <p:nvGrpSpPr>
          <p:cNvPr id="113682" name="Group 18">
            <a:extLst>
              <a:ext uri="{FF2B5EF4-FFF2-40B4-BE49-F238E27FC236}">
                <a16:creationId xmlns:a16="http://schemas.microsoft.com/office/drawing/2014/main" id="{4F11512D-219F-AA48-8BEB-E3F59CC2AB7E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334000"/>
            <a:ext cx="533400" cy="533400"/>
            <a:chOff x="1824" y="2736"/>
            <a:chExt cx="336" cy="336"/>
          </a:xfrm>
        </p:grpSpPr>
        <p:sp>
          <p:nvSpPr>
            <p:cNvPr id="113683" name="Oval 19">
              <a:extLst>
                <a:ext uri="{FF2B5EF4-FFF2-40B4-BE49-F238E27FC236}">
                  <a16:creationId xmlns:a16="http://schemas.microsoft.com/office/drawing/2014/main" id="{A9B586C5-CE7D-E8FE-1D8B-790FC20CE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3684" name="Text Box 20">
              <a:extLst>
                <a:ext uri="{FF2B5EF4-FFF2-40B4-BE49-F238E27FC236}">
                  <a16:creationId xmlns:a16="http://schemas.microsoft.com/office/drawing/2014/main" id="{F5EDABCB-C4F8-FEF7-E263-2EE4A4C837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D</a:t>
              </a:r>
            </a:p>
          </p:txBody>
        </p:sp>
      </p:grpSp>
      <p:grpSp>
        <p:nvGrpSpPr>
          <p:cNvPr id="113685" name="Group 21">
            <a:extLst>
              <a:ext uri="{FF2B5EF4-FFF2-40B4-BE49-F238E27FC236}">
                <a16:creationId xmlns:a16="http://schemas.microsoft.com/office/drawing/2014/main" id="{B23719F5-17A4-EF5C-FEC2-0ECF5F1D2DE3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200400"/>
            <a:ext cx="533400" cy="533400"/>
            <a:chOff x="1824" y="2736"/>
            <a:chExt cx="336" cy="336"/>
          </a:xfrm>
        </p:grpSpPr>
        <p:sp>
          <p:nvSpPr>
            <p:cNvPr id="113686" name="Oval 22">
              <a:extLst>
                <a:ext uri="{FF2B5EF4-FFF2-40B4-BE49-F238E27FC236}">
                  <a16:creationId xmlns:a16="http://schemas.microsoft.com/office/drawing/2014/main" id="{228E5CC6-A3F5-055D-1B0F-A32C42181C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3687" name="Text Box 23">
              <a:extLst>
                <a:ext uri="{FF2B5EF4-FFF2-40B4-BE49-F238E27FC236}">
                  <a16:creationId xmlns:a16="http://schemas.microsoft.com/office/drawing/2014/main" id="{D4F05D0D-5CBA-E259-968B-0BE0D6816A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B</a:t>
              </a:r>
            </a:p>
          </p:txBody>
        </p:sp>
      </p:grpSp>
      <p:grpSp>
        <p:nvGrpSpPr>
          <p:cNvPr id="113688" name="Group 24">
            <a:extLst>
              <a:ext uri="{FF2B5EF4-FFF2-40B4-BE49-F238E27FC236}">
                <a16:creationId xmlns:a16="http://schemas.microsoft.com/office/drawing/2014/main" id="{848B3E23-E596-6057-8B76-C4BE97E7F31F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824" y="2736"/>
            <a:chExt cx="336" cy="336"/>
          </a:xfrm>
        </p:grpSpPr>
        <p:sp>
          <p:nvSpPr>
            <p:cNvPr id="113689" name="Oval 25">
              <a:extLst>
                <a:ext uri="{FF2B5EF4-FFF2-40B4-BE49-F238E27FC236}">
                  <a16:creationId xmlns:a16="http://schemas.microsoft.com/office/drawing/2014/main" id="{F036067D-1C22-D83F-20E6-0DE48F9E9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3690" name="Text Box 26">
              <a:extLst>
                <a:ext uri="{FF2B5EF4-FFF2-40B4-BE49-F238E27FC236}">
                  <a16:creationId xmlns:a16="http://schemas.microsoft.com/office/drawing/2014/main" id="{A2D0FD0C-2119-32F7-7223-301603D2AD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>
                  <a:latin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113691" name="Line 27">
            <a:extLst>
              <a:ext uri="{FF2B5EF4-FFF2-40B4-BE49-F238E27FC236}">
                <a16:creationId xmlns:a16="http://schemas.microsoft.com/office/drawing/2014/main" id="{5708900C-495D-FA16-1418-C0DD0D04835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692" name="Line 28">
            <a:extLst>
              <a:ext uri="{FF2B5EF4-FFF2-40B4-BE49-F238E27FC236}">
                <a16:creationId xmlns:a16="http://schemas.microsoft.com/office/drawing/2014/main" id="{3293022E-9D26-E221-931F-37A7FABF5A6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2362200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693" name="Line 29">
            <a:extLst>
              <a:ext uri="{FF2B5EF4-FFF2-40B4-BE49-F238E27FC236}">
                <a16:creationId xmlns:a16="http://schemas.microsoft.com/office/drawing/2014/main" id="{4E03098C-EBA2-E085-177D-7ACDD197CA2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733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694" name="Line 30">
            <a:extLst>
              <a:ext uri="{FF2B5EF4-FFF2-40B4-BE49-F238E27FC236}">
                <a16:creationId xmlns:a16="http://schemas.microsoft.com/office/drawing/2014/main" id="{0EAC6DFC-5616-41D4-CF82-BED2576E29B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876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695" name="Line 31">
            <a:extLst>
              <a:ext uri="{FF2B5EF4-FFF2-40B4-BE49-F238E27FC236}">
                <a16:creationId xmlns:a16="http://schemas.microsoft.com/office/drawing/2014/main" id="{3C4BC98A-766C-C341-D7C2-18C729BC875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5638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696" name="Line 32">
            <a:extLst>
              <a:ext uri="{FF2B5EF4-FFF2-40B4-BE49-F238E27FC236}">
                <a16:creationId xmlns:a16="http://schemas.microsoft.com/office/drawing/2014/main" id="{03DAF6A3-A50B-D5CA-ECF7-A9D1026C6D68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9530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697" name="Line 33">
            <a:extLst>
              <a:ext uri="{FF2B5EF4-FFF2-40B4-BE49-F238E27FC236}">
                <a16:creationId xmlns:a16="http://schemas.microsoft.com/office/drawing/2014/main" id="{5814CEB2-797D-2F9B-086D-0D2A2D1DEC0A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810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698" name="Line 34">
            <a:extLst>
              <a:ext uri="{FF2B5EF4-FFF2-40B4-BE49-F238E27FC236}">
                <a16:creationId xmlns:a16="http://schemas.microsoft.com/office/drawing/2014/main" id="{610F0C1A-608C-C6DF-8212-42E84174C70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24384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699" name="Line 35">
            <a:extLst>
              <a:ext uri="{FF2B5EF4-FFF2-40B4-BE49-F238E27FC236}">
                <a16:creationId xmlns:a16="http://schemas.microsoft.com/office/drawing/2014/main" id="{42C148F3-6B74-CF80-CB3F-40411CFEC9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438400"/>
            <a:ext cx="1981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700" name="Line 36">
            <a:extLst>
              <a:ext uri="{FF2B5EF4-FFF2-40B4-BE49-F238E27FC236}">
                <a16:creationId xmlns:a16="http://schemas.microsoft.com/office/drawing/2014/main" id="{4DEA71B0-49E4-D33F-D1EC-1B2BE2EE58F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514600"/>
            <a:ext cx="11430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701" name="Line 37">
            <a:extLst>
              <a:ext uri="{FF2B5EF4-FFF2-40B4-BE49-F238E27FC236}">
                <a16:creationId xmlns:a16="http://schemas.microsoft.com/office/drawing/2014/main" id="{A14D286D-BEAD-07D8-B3F7-83F9E3754F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581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702" name="Text Box 38">
            <a:extLst>
              <a:ext uri="{FF2B5EF4-FFF2-40B4-BE49-F238E27FC236}">
                <a16:creationId xmlns:a16="http://schemas.microsoft.com/office/drawing/2014/main" id="{EA11CF25-6360-9740-FD81-99EF50D667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4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10</a:t>
            </a:r>
          </a:p>
        </p:txBody>
      </p:sp>
      <p:sp>
        <p:nvSpPr>
          <p:cNvPr id="113703" name="Text Box 39">
            <a:extLst>
              <a:ext uri="{FF2B5EF4-FFF2-40B4-BE49-F238E27FC236}">
                <a16:creationId xmlns:a16="http://schemas.microsoft.com/office/drawing/2014/main" id="{A32B3D9B-937C-B05F-7029-0B68033B37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28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8</a:t>
            </a:r>
          </a:p>
        </p:txBody>
      </p:sp>
      <p:sp>
        <p:nvSpPr>
          <p:cNvPr id="113704" name="Text Box 40">
            <a:extLst>
              <a:ext uri="{FF2B5EF4-FFF2-40B4-BE49-F238E27FC236}">
                <a16:creationId xmlns:a16="http://schemas.microsoft.com/office/drawing/2014/main" id="{907F4571-EDF0-040F-C9C5-10C079C3F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00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3705" name="Text Box 41">
            <a:extLst>
              <a:ext uri="{FF2B5EF4-FFF2-40B4-BE49-F238E27FC236}">
                <a16:creationId xmlns:a16="http://schemas.microsoft.com/office/drawing/2014/main" id="{7249E6D3-14DD-B681-9F8E-D5B53DDA8C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19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3706" name="Text Box 42">
            <a:extLst>
              <a:ext uri="{FF2B5EF4-FFF2-40B4-BE49-F238E27FC236}">
                <a16:creationId xmlns:a16="http://schemas.microsoft.com/office/drawing/2014/main" id="{F7C22C36-0365-22A6-F91A-24BBA92E2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5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3707" name="Text Box 43">
            <a:extLst>
              <a:ext uri="{FF2B5EF4-FFF2-40B4-BE49-F238E27FC236}">
                <a16:creationId xmlns:a16="http://schemas.microsoft.com/office/drawing/2014/main" id="{BF74C68D-DE84-8CC1-9BFE-9B78746A18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029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3</a:t>
            </a:r>
          </a:p>
        </p:txBody>
      </p:sp>
      <p:sp>
        <p:nvSpPr>
          <p:cNvPr id="113708" name="Text Box 44">
            <a:extLst>
              <a:ext uri="{FF2B5EF4-FFF2-40B4-BE49-F238E27FC236}">
                <a16:creationId xmlns:a16="http://schemas.microsoft.com/office/drawing/2014/main" id="{8F9029E0-C2E1-D58A-C183-9D43F9639E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242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3709" name="Text Box 45">
            <a:extLst>
              <a:ext uri="{FF2B5EF4-FFF2-40B4-BE49-F238E27FC236}">
                <a16:creationId xmlns:a16="http://schemas.microsoft.com/office/drawing/2014/main" id="{0E920662-479F-E6E1-CF5E-3E74934E8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3710" name="Text Box 46">
            <a:extLst>
              <a:ext uri="{FF2B5EF4-FFF2-40B4-BE49-F238E27FC236}">
                <a16:creationId xmlns:a16="http://schemas.microsoft.com/office/drawing/2014/main" id="{9BEF21B7-EF68-542E-B3EA-ABC01185F6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19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2</a:t>
            </a:r>
          </a:p>
        </p:txBody>
      </p:sp>
      <p:sp>
        <p:nvSpPr>
          <p:cNvPr id="113711" name="Text Box 47">
            <a:extLst>
              <a:ext uri="{FF2B5EF4-FFF2-40B4-BE49-F238E27FC236}">
                <a16:creationId xmlns:a16="http://schemas.microsoft.com/office/drawing/2014/main" id="{9A87DB76-D25B-582E-1162-8569C26265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57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-2</a:t>
            </a:r>
          </a:p>
        </p:txBody>
      </p:sp>
      <p:sp>
        <p:nvSpPr>
          <p:cNvPr id="113712" name="Text Box 48">
            <a:extLst>
              <a:ext uri="{FF2B5EF4-FFF2-40B4-BE49-F238E27FC236}">
                <a16:creationId xmlns:a16="http://schemas.microsoft.com/office/drawing/2014/main" id="{F5C2BAD9-FB95-841E-F0E8-F4EDA1A48F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14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-4</a:t>
            </a:r>
          </a:p>
        </p:txBody>
      </p:sp>
      <p:sp>
        <p:nvSpPr>
          <p:cNvPr id="113713" name="Text Box 49">
            <a:extLst>
              <a:ext uri="{FF2B5EF4-FFF2-40B4-BE49-F238E27FC236}">
                <a16:creationId xmlns:a16="http://schemas.microsoft.com/office/drawing/2014/main" id="{890502FD-2705-2C8A-61F2-CFD3D3CB2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113714" name="Text Box 50">
            <a:extLst>
              <a:ext uri="{FF2B5EF4-FFF2-40B4-BE49-F238E27FC236}">
                <a16:creationId xmlns:a16="http://schemas.microsoft.com/office/drawing/2014/main" id="{3BB1424E-494E-AEBC-B683-3E6BBEF51E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10</a:t>
            </a:r>
          </a:p>
        </p:txBody>
      </p:sp>
      <p:sp>
        <p:nvSpPr>
          <p:cNvPr id="113715" name="Text Box 51">
            <a:extLst>
              <a:ext uri="{FF2B5EF4-FFF2-40B4-BE49-F238E27FC236}">
                <a16:creationId xmlns:a16="http://schemas.microsoft.com/office/drawing/2014/main" id="{176AF5C2-02DF-DA7F-BF33-CC908FB70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819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3716" name="Text Box 52">
            <a:extLst>
              <a:ext uri="{FF2B5EF4-FFF2-40B4-BE49-F238E27FC236}">
                <a16:creationId xmlns:a16="http://schemas.microsoft.com/office/drawing/2014/main" id="{977252F2-D1BA-F3BC-F295-93110C77BF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33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3717" name="Text Box 53">
            <a:extLst>
              <a:ext uri="{FF2B5EF4-FFF2-40B4-BE49-F238E27FC236}">
                <a16:creationId xmlns:a16="http://schemas.microsoft.com/office/drawing/2014/main" id="{F828D945-61E5-421B-B6E9-B1FD5B670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05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3718" name="Text Box 54">
            <a:extLst>
              <a:ext uri="{FF2B5EF4-FFF2-40B4-BE49-F238E27FC236}">
                <a16:creationId xmlns:a16="http://schemas.microsoft.com/office/drawing/2014/main" id="{BC6140FD-ED6D-B9DF-EC7B-EB3FDD5E15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3719" name="Text Box 55">
            <a:extLst>
              <a:ext uri="{FF2B5EF4-FFF2-40B4-BE49-F238E27FC236}">
                <a16:creationId xmlns:a16="http://schemas.microsoft.com/office/drawing/2014/main" id="{F8481433-7F3F-4EDA-FF0E-20D34BFA0E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648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3720" name="Text Box 56">
            <a:extLst>
              <a:ext uri="{FF2B5EF4-FFF2-40B4-BE49-F238E27FC236}">
                <a16:creationId xmlns:a16="http://schemas.microsoft.com/office/drawing/2014/main" id="{964B5BBD-9EB8-1A7F-B604-35E76FEDD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13721" name="Text Box 57">
            <a:extLst>
              <a:ext uri="{FF2B5EF4-FFF2-40B4-BE49-F238E27FC236}">
                <a16:creationId xmlns:a16="http://schemas.microsoft.com/office/drawing/2014/main" id="{DFE1A1C5-E6BD-9025-955E-4F48602E1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400"/>
              <a:t>Iteration: 1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2BD84D71-D0C9-7C0C-C4CB-3FA199C335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SE" dirty="0"/>
              <a:t>Bellman-Ford Algorithm Example 1</a:t>
            </a:r>
          </a:p>
        </p:txBody>
      </p:sp>
      <p:grpSp>
        <p:nvGrpSpPr>
          <p:cNvPr id="114691" name="Group 3">
            <a:extLst>
              <a:ext uri="{FF2B5EF4-FFF2-40B4-BE49-F238E27FC236}">
                <a16:creationId xmlns:a16="http://schemas.microsoft.com/office/drawing/2014/main" id="{8F90D2AC-558A-A735-C3EF-38C7FC33F303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76600"/>
            <a:ext cx="533400" cy="533400"/>
            <a:chOff x="1824" y="2736"/>
            <a:chExt cx="336" cy="336"/>
          </a:xfrm>
        </p:grpSpPr>
        <p:sp>
          <p:nvSpPr>
            <p:cNvPr id="114692" name="Oval 4">
              <a:extLst>
                <a:ext uri="{FF2B5EF4-FFF2-40B4-BE49-F238E27FC236}">
                  <a16:creationId xmlns:a16="http://schemas.microsoft.com/office/drawing/2014/main" id="{DB275C4B-81B5-3197-E1FA-ACFEC8233F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4693" name="Text Box 5">
              <a:extLst>
                <a:ext uri="{FF2B5EF4-FFF2-40B4-BE49-F238E27FC236}">
                  <a16:creationId xmlns:a16="http://schemas.microsoft.com/office/drawing/2014/main" id="{98B5E8FA-E7CE-4CB4-5052-E32A39FFAD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G</a:t>
              </a:r>
            </a:p>
          </p:txBody>
        </p:sp>
      </p:grpSp>
      <p:grpSp>
        <p:nvGrpSpPr>
          <p:cNvPr id="114694" name="Group 6">
            <a:extLst>
              <a:ext uri="{FF2B5EF4-FFF2-40B4-BE49-F238E27FC236}">
                <a16:creationId xmlns:a16="http://schemas.microsoft.com/office/drawing/2014/main" id="{AEE2DC29-944D-8D5A-B217-57CE6317344B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81200"/>
            <a:ext cx="533400" cy="533400"/>
            <a:chOff x="1824" y="2736"/>
            <a:chExt cx="336" cy="336"/>
          </a:xfrm>
        </p:grpSpPr>
        <p:sp>
          <p:nvSpPr>
            <p:cNvPr id="114695" name="Oval 7">
              <a:extLst>
                <a:ext uri="{FF2B5EF4-FFF2-40B4-BE49-F238E27FC236}">
                  <a16:creationId xmlns:a16="http://schemas.microsoft.com/office/drawing/2014/main" id="{16ED0394-15EE-F039-FE29-72796B0B9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1F0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4696" name="Text Box 8">
              <a:extLst>
                <a:ext uri="{FF2B5EF4-FFF2-40B4-BE49-F238E27FC236}">
                  <a16:creationId xmlns:a16="http://schemas.microsoft.com/office/drawing/2014/main" id="{BA11D671-301B-46A8-999A-993BB0434D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S</a:t>
              </a:r>
            </a:p>
          </p:txBody>
        </p:sp>
      </p:grpSp>
      <p:grpSp>
        <p:nvGrpSpPr>
          <p:cNvPr id="114697" name="Group 9">
            <a:extLst>
              <a:ext uri="{FF2B5EF4-FFF2-40B4-BE49-F238E27FC236}">
                <a16:creationId xmlns:a16="http://schemas.microsoft.com/office/drawing/2014/main" id="{9A197BA4-A6EE-508B-0B73-E7A4103C4439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495800"/>
            <a:ext cx="533400" cy="533400"/>
            <a:chOff x="1824" y="2736"/>
            <a:chExt cx="336" cy="336"/>
          </a:xfrm>
        </p:grpSpPr>
        <p:sp>
          <p:nvSpPr>
            <p:cNvPr id="114698" name="Oval 10">
              <a:extLst>
                <a:ext uri="{FF2B5EF4-FFF2-40B4-BE49-F238E27FC236}">
                  <a16:creationId xmlns:a16="http://schemas.microsoft.com/office/drawing/2014/main" id="{AD7AE4B3-0334-9A00-1CFD-12D325E51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4699" name="Text Box 11">
              <a:extLst>
                <a:ext uri="{FF2B5EF4-FFF2-40B4-BE49-F238E27FC236}">
                  <a16:creationId xmlns:a16="http://schemas.microsoft.com/office/drawing/2014/main" id="{D5998C88-1AC2-70A0-8610-500E126A82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F</a:t>
              </a:r>
            </a:p>
          </p:txBody>
        </p:sp>
      </p:grpSp>
      <p:grpSp>
        <p:nvGrpSpPr>
          <p:cNvPr id="114700" name="Group 12">
            <a:extLst>
              <a:ext uri="{FF2B5EF4-FFF2-40B4-BE49-F238E27FC236}">
                <a16:creationId xmlns:a16="http://schemas.microsoft.com/office/drawing/2014/main" id="{35F7D853-DDF8-1B34-B3E3-6CD17C1974C7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334000"/>
            <a:ext cx="533400" cy="533400"/>
            <a:chOff x="1824" y="2736"/>
            <a:chExt cx="336" cy="336"/>
          </a:xfrm>
        </p:grpSpPr>
        <p:sp>
          <p:nvSpPr>
            <p:cNvPr id="114701" name="Oval 13">
              <a:extLst>
                <a:ext uri="{FF2B5EF4-FFF2-40B4-BE49-F238E27FC236}">
                  <a16:creationId xmlns:a16="http://schemas.microsoft.com/office/drawing/2014/main" id="{39114055-C18D-6E40-03E9-FC3C23F3B8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4702" name="Text Box 14">
              <a:extLst>
                <a:ext uri="{FF2B5EF4-FFF2-40B4-BE49-F238E27FC236}">
                  <a16:creationId xmlns:a16="http://schemas.microsoft.com/office/drawing/2014/main" id="{5D2F4EBA-EB36-C83B-7F9C-FD6D3E25D1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E</a:t>
              </a:r>
            </a:p>
          </p:txBody>
        </p:sp>
      </p:grpSp>
      <p:grpSp>
        <p:nvGrpSpPr>
          <p:cNvPr id="114703" name="Group 15">
            <a:extLst>
              <a:ext uri="{FF2B5EF4-FFF2-40B4-BE49-F238E27FC236}">
                <a16:creationId xmlns:a16="http://schemas.microsoft.com/office/drawing/2014/main" id="{B5D19F32-8239-E4BE-3D86-C9D3E5C178EE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981200"/>
            <a:ext cx="533400" cy="533400"/>
            <a:chOff x="1824" y="2736"/>
            <a:chExt cx="336" cy="336"/>
          </a:xfrm>
        </p:grpSpPr>
        <p:sp>
          <p:nvSpPr>
            <p:cNvPr id="114704" name="Oval 16">
              <a:extLst>
                <a:ext uri="{FF2B5EF4-FFF2-40B4-BE49-F238E27FC236}">
                  <a16:creationId xmlns:a16="http://schemas.microsoft.com/office/drawing/2014/main" id="{F0A60938-CB6D-C758-7062-E079AFE4E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4705" name="Text Box 17">
              <a:extLst>
                <a:ext uri="{FF2B5EF4-FFF2-40B4-BE49-F238E27FC236}">
                  <a16:creationId xmlns:a16="http://schemas.microsoft.com/office/drawing/2014/main" id="{54A6AFA7-B6EB-8078-B803-2BAC0887A4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A</a:t>
              </a:r>
            </a:p>
          </p:txBody>
        </p:sp>
      </p:grpSp>
      <p:grpSp>
        <p:nvGrpSpPr>
          <p:cNvPr id="114706" name="Group 18">
            <a:extLst>
              <a:ext uri="{FF2B5EF4-FFF2-40B4-BE49-F238E27FC236}">
                <a16:creationId xmlns:a16="http://schemas.microsoft.com/office/drawing/2014/main" id="{3952FBD6-42BD-6B97-77BD-32DF6D3368A3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334000"/>
            <a:ext cx="533400" cy="533400"/>
            <a:chOff x="1824" y="2736"/>
            <a:chExt cx="336" cy="336"/>
          </a:xfrm>
        </p:grpSpPr>
        <p:sp>
          <p:nvSpPr>
            <p:cNvPr id="114707" name="Oval 19">
              <a:extLst>
                <a:ext uri="{FF2B5EF4-FFF2-40B4-BE49-F238E27FC236}">
                  <a16:creationId xmlns:a16="http://schemas.microsoft.com/office/drawing/2014/main" id="{45971849-BE64-C3C7-3379-DF7A7CEA9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4708" name="Text Box 20">
              <a:extLst>
                <a:ext uri="{FF2B5EF4-FFF2-40B4-BE49-F238E27FC236}">
                  <a16:creationId xmlns:a16="http://schemas.microsoft.com/office/drawing/2014/main" id="{19B7CF73-DFBD-C689-2FA9-B4BAE3D89B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D</a:t>
              </a:r>
            </a:p>
          </p:txBody>
        </p:sp>
      </p:grpSp>
      <p:grpSp>
        <p:nvGrpSpPr>
          <p:cNvPr id="114709" name="Group 21">
            <a:extLst>
              <a:ext uri="{FF2B5EF4-FFF2-40B4-BE49-F238E27FC236}">
                <a16:creationId xmlns:a16="http://schemas.microsoft.com/office/drawing/2014/main" id="{D0CE471E-CDD5-40EF-B2C9-58129CB9A553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200400"/>
            <a:ext cx="533400" cy="533400"/>
            <a:chOff x="1824" y="2736"/>
            <a:chExt cx="336" cy="336"/>
          </a:xfrm>
        </p:grpSpPr>
        <p:sp>
          <p:nvSpPr>
            <p:cNvPr id="114710" name="Oval 22">
              <a:extLst>
                <a:ext uri="{FF2B5EF4-FFF2-40B4-BE49-F238E27FC236}">
                  <a16:creationId xmlns:a16="http://schemas.microsoft.com/office/drawing/2014/main" id="{67304540-082E-5641-0737-45BFE0BE8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4711" name="Text Box 23">
              <a:extLst>
                <a:ext uri="{FF2B5EF4-FFF2-40B4-BE49-F238E27FC236}">
                  <a16:creationId xmlns:a16="http://schemas.microsoft.com/office/drawing/2014/main" id="{76B8DB06-5418-F2EF-00F6-929BC9D03A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B</a:t>
              </a:r>
            </a:p>
          </p:txBody>
        </p:sp>
      </p:grpSp>
      <p:grpSp>
        <p:nvGrpSpPr>
          <p:cNvPr id="114712" name="Group 24">
            <a:extLst>
              <a:ext uri="{FF2B5EF4-FFF2-40B4-BE49-F238E27FC236}">
                <a16:creationId xmlns:a16="http://schemas.microsoft.com/office/drawing/2014/main" id="{03DDF86B-F935-DE44-2FAD-BEC5BDB2F570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824" y="2736"/>
            <a:chExt cx="336" cy="336"/>
          </a:xfrm>
        </p:grpSpPr>
        <p:sp>
          <p:nvSpPr>
            <p:cNvPr id="114713" name="Oval 25">
              <a:extLst>
                <a:ext uri="{FF2B5EF4-FFF2-40B4-BE49-F238E27FC236}">
                  <a16:creationId xmlns:a16="http://schemas.microsoft.com/office/drawing/2014/main" id="{0AC3935C-0925-A06D-87B8-C504E84690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4714" name="Text Box 26">
              <a:extLst>
                <a:ext uri="{FF2B5EF4-FFF2-40B4-BE49-F238E27FC236}">
                  <a16:creationId xmlns:a16="http://schemas.microsoft.com/office/drawing/2014/main" id="{34BF729C-6DC2-B0EA-7785-73CDD0E530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>
                  <a:latin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114715" name="Line 27">
            <a:extLst>
              <a:ext uri="{FF2B5EF4-FFF2-40B4-BE49-F238E27FC236}">
                <a16:creationId xmlns:a16="http://schemas.microsoft.com/office/drawing/2014/main" id="{1BDB8278-214E-07B2-777B-8580D22852B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16" name="Line 28">
            <a:extLst>
              <a:ext uri="{FF2B5EF4-FFF2-40B4-BE49-F238E27FC236}">
                <a16:creationId xmlns:a16="http://schemas.microsoft.com/office/drawing/2014/main" id="{B15EBEF4-E154-A2F0-F2BD-397B952E4A0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2362200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17" name="Line 29">
            <a:extLst>
              <a:ext uri="{FF2B5EF4-FFF2-40B4-BE49-F238E27FC236}">
                <a16:creationId xmlns:a16="http://schemas.microsoft.com/office/drawing/2014/main" id="{301ECC0F-8C70-72EC-9E32-ECB652EBD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733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18" name="Line 30">
            <a:extLst>
              <a:ext uri="{FF2B5EF4-FFF2-40B4-BE49-F238E27FC236}">
                <a16:creationId xmlns:a16="http://schemas.microsoft.com/office/drawing/2014/main" id="{BECC74A6-1D91-0DD0-5B24-EC3EE430EC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876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19" name="Line 31">
            <a:extLst>
              <a:ext uri="{FF2B5EF4-FFF2-40B4-BE49-F238E27FC236}">
                <a16:creationId xmlns:a16="http://schemas.microsoft.com/office/drawing/2014/main" id="{913FBAB0-512B-01CF-71F0-389951372DD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5638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20" name="Line 32">
            <a:extLst>
              <a:ext uri="{FF2B5EF4-FFF2-40B4-BE49-F238E27FC236}">
                <a16:creationId xmlns:a16="http://schemas.microsoft.com/office/drawing/2014/main" id="{84A79AE3-CFD4-0EE2-92B8-C12FB9575C93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9530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21" name="Line 33">
            <a:extLst>
              <a:ext uri="{FF2B5EF4-FFF2-40B4-BE49-F238E27FC236}">
                <a16:creationId xmlns:a16="http://schemas.microsoft.com/office/drawing/2014/main" id="{AC599F01-DD4C-2842-7AB9-C82EE8F6C313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810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22" name="Line 34">
            <a:extLst>
              <a:ext uri="{FF2B5EF4-FFF2-40B4-BE49-F238E27FC236}">
                <a16:creationId xmlns:a16="http://schemas.microsoft.com/office/drawing/2014/main" id="{D7E68EFE-B0B2-8E8C-B9B2-C7BD811546A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24384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23" name="Line 35">
            <a:extLst>
              <a:ext uri="{FF2B5EF4-FFF2-40B4-BE49-F238E27FC236}">
                <a16:creationId xmlns:a16="http://schemas.microsoft.com/office/drawing/2014/main" id="{9C57A329-A5E6-C2C5-DCF9-A87300952E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438400"/>
            <a:ext cx="1981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24" name="Line 36">
            <a:extLst>
              <a:ext uri="{FF2B5EF4-FFF2-40B4-BE49-F238E27FC236}">
                <a16:creationId xmlns:a16="http://schemas.microsoft.com/office/drawing/2014/main" id="{E318634F-4D7D-3810-F6FD-CCEA8ED9017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514600"/>
            <a:ext cx="11430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25" name="Line 37">
            <a:extLst>
              <a:ext uri="{FF2B5EF4-FFF2-40B4-BE49-F238E27FC236}">
                <a16:creationId xmlns:a16="http://schemas.microsoft.com/office/drawing/2014/main" id="{7713C3B8-E76C-0ADD-3D70-658A807739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581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26" name="Text Box 38">
            <a:extLst>
              <a:ext uri="{FF2B5EF4-FFF2-40B4-BE49-F238E27FC236}">
                <a16:creationId xmlns:a16="http://schemas.microsoft.com/office/drawing/2014/main" id="{CAEB0FC3-2270-643A-7BAC-AA2E9D1F1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4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10</a:t>
            </a:r>
          </a:p>
        </p:txBody>
      </p:sp>
      <p:sp>
        <p:nvSpPr>
          <p:cNvPr id="114727" name="Text Box 39">
            <a:extLst>
              <a:ext uri="{FF2B5EF4-FFF2-40B4-BE49-F238E27FC236}">
                <a16:creationId xmlns:a16="http://schemas.microsoft.com/office/drawing/2014/main" id="{A6EE14AC-E83D-D6F4-1DF6-42E83B761E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28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8</a:t>
            </a:r>
          </a:p>
        </p:txBody>
      </p:sp>
      <p:sp>
        <p:nvSpPr>
          <p:cNvPr id="114728" name="Text Box 40">
            <a:extLst>
              <a:ext uri="{FF2B5EF4-FFF2-40B4-BE49-F238E27FC236}">
                <a16:creationId xmlns:a16="http://schemas.microsoft.com/office/drawing/2014/main" id="{FBC7794E-1D75-9421-57B6-486D6BB1B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00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4729" name="Text Box 41">
            <a:extLst>
              <a:ext uri="{FF2B5EF4-FFF2-40B4-BE49-F238E27FC236}">
                <a16:creationId xmlns:a16="http://schemas.microsoft.com/office/drawing/2014/main" id="{304D4704-341D-4F5F-3C4F-3E21AD7CE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19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4730" name="Text Box 42">
            <a:extLst>
              <a:ext uri="{FF2B5EF4-FFF2-40B4-BE49-F238E27FC236}">
                <a16:creationId xmlns:a16="http://schemas.microsoft.com/office/drawing/2014/main" id="{6D2BDAA8-E037-8E84-72DD-5FD8A9D26B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5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4731" name="Text Box 43">
            <a:extLst>
              <a:ext uri="{FF2B5EF4-FFF2-40B4-BE49-F238E27FC236}">
                <a16:creationId xmlns:a16="http://schemas.microsoft.com/office/drawing/2014/main" id="{DF206484-DF65-6FED-B9D1-54E7825A3E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029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3</a:t>
            </a:r>
          </a:p>
        </p:txBody>
      </p:sp>
      <p:sp>
        <p:nvSpPr>
          <p:cNvPr id="114732" name="Text Box 44">
            <a:extLst>
              <a:ext uri="{FF2B5EF4-FFF2-40B4-BE49-F238E27FC236}">
                <a16:creationId xmlns:a16="http://schemas.microsoft.com/office/drawing/2014/main" id="{34361602-8CA7-E77A-33CD-1220579A75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242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4733" name="Text Box 45">
            <a:extLst>
              <a:ext uri="{FF2B5EF4-FFF2-40B4-BE49-F238E27FC236}">
                <a16:creationId xmlns:a16="http://schemas.microsoft.com/office/drawing/2014/main" id="{B2E97321-9C10-D9D8-C234-4C987ABE7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4734" name="Text Box 46">
            <a:extLst>
              <a:ext uri="{FF2B5EF4-FFF2-40B4-BE49-F238E27FC236}">
                <a16:creationId xmlns:a16="http://schemas.microsoft.com/office/drawing/2014/main" id="{388F104E-176D-638D-A22B-AC8154FD5B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19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2</a:t>
            </a:r>
          </a:p>
        </p:txBody>
      </p:sp>
      <p:sp>
        <p:nvSpPr>
          <p:cNvPr id="114735" name="Text Box 47">
            <a:extLst>
              <a:ext uri="{FF2B5EF4-FFF2-40B4-BE49-F238E27FC236}">
                <a16:creationId xmlns:a16="http://schemas.microsoft.com/office/drawing/2014/main" id="{4589F8A7-5356-8632-2FD6-4318DC0C5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57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-2</a:t>
            </a:r>
          </a:p>
        </p:txBody>
      </p:sp>
      <p:sp>
        <p:nvSpPr>
          <p:cNvPr id="114736" name="Text Box 48">
            <a:extLst>
              <a:ext uri="{FF2B5EF4-FFF2-40B4-BE49-F238E27FC236}">
                <a16:creationId xmlns:a16="http://schemas.microsoft.com/office/drawing/2014/main" id="{33EE24AC-30BD-8E3A-A673-AE02259F5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14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-4</a:t>
            </a:r>
          </a:p>
        </p:txBody>
      </p:sp>
      <p:sp>
        <p:nvSpPr>
          <p:cNvPr id="114737" name="Text Box 49">
            <a:extLst>
              <a:ext uri="{FF2B5EF4-FFF2-40B4-BE49-F238E27FC236}">
                <a16:creationId xmlns:a16="http://schemas.microsoft.com/office/drawing/2014/main" id="{882D9EB6-A1D5-4409-5A0A-0C949841FE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114738" name="Text Box 50">
            <a:extLst>
              <a:ext uri="{FF2B5EF4-FFF2-40B4-BE49-F238E27FC236}">
                <a16:creationId xmlns:a16="http://schemas.microsoft.com/office/drawing/2014/main" id="{F6429C95-AA79-28BE-DF4F-BA364F76A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10</a:t>
            </a:r>
          </a:p>
        </p:txBody>
      </p:sp>
      <p:sp>
        <p:nvSpPr>
          <p:cNvPr id="114739" name="Text Box 51">
            <a:extLst>
              <a:ext uri="{FF2B5EF4-FFF2-40B4-BE49-F238E27FC236}">
                <a16:creationId xmlns:a16="http://schemas.microsoft.com/office/drawing/2014/main" id="{3C1777F8-9174-0055-6CCE-5DC191B856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819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4740" name="Text Box 52">
            <a:extLst>
              <a:ext uri="{FF2B5EF4-FFF2-40B4-BE49-F238E27FC236}">
                <a16:creationId xmlns:a16="http://schemas.microsoft.com/office/drawing/2014/main" id="{CC78FE1D-4EE5-E501-B4C2-026461330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33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4741" name="Text Box 53">
            <a:extLst>
              <a:ext uri="{FF2B5EF4-FFF2-40B4-BE49-F238E27FC236}">
                <a16:creationId xmlns:a16="http://schemas.microsoft.com/office/drawing/2014/main" id="{65B68400-DFC2-1835-27DF-3F946585C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05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4742" name="Text Box 54">
            <a:extLst>
              <a:ext uri="{FF2B5EF4-FFF2-40B4-BE49-F238E27FC236}">
                <a16:creationId xmlns:a16="http://schemas.microsoft.com/office/drawing/2014/main" id="{78F56F98-0868-A6CC-B318-F6E7B3915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12</a:t>
            </a:r>
          </a:p>
        </p:txBody>
      </p:sp>
      <p:sp>
        <p:nvSpPr>
          <p:cNvPr id="114743" name="Text Box 55">
            <a:extLst>
              <a:ext uri="{FF2B5EF4-FFF2-40B4-BE49-F238E27FC236}">
                <a16:creationId xmlns:a16="http://schemas.microsoft.com/office/drawing/2014/main" id="{E16F1D53-FD42-7D8A-BC89-68BFE6019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648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14744" name="Text Box 56">
            <a:extLst>
              <a:ext uri="{FF2B5EF4-FFF2-40B4-BE49-F238E27FC236}">
                <a16:creationId xmlns:a16="http://schemas.microsoft.com/office/drawing/2014/main" id="{4D598B3F-FF4B-D81F-8218-629254E69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14745" name="Text Box 57">
            <a:extLst>
              <a:ext uri="{FF2B5EF4-FFF2-40B4-BE49-F238E27FC236}">
                <a16:creationId xmlns:a16="http://schemas.microsoft.com/office/drawing/2014/main" id="{A45FE6F7-BC79-E17A-FF65-AECB2AE8B6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400"/>
              <a:t>Iteration: 2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id="{4D9056F3-89E8-0717-F1C1-D937EFF43E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SE" dirty="0"/>
              <a:t>Bellman-Ford Algorithm Example 1</a:t>
            </a:r>
          </a:p>
        </p:txBody>
      </p:sp>
      <p:grpSp>
        <p:nvGrpSpPr>
          <p:cNvPr id="115715" name="Group 3">
            <a:extLst>
              <a:ext uri="{FF2B5EF4-FFF2-40B4-BE49-F238E27FC236}">
                <a16:creationId xmlns:a16="http://schemas.microsoft.com/office/drawing/2014/main" id="{59E3E281-B5F1-17CE-A8C3-A5230A4E40F9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76600"/>
            <a:ext cx="533400" cy="533400"/>
            <a:chOff x="1824" y="2736"/>
            <a:chExt cx="336" cy="336"/>
          </a:xfrm>
        </p:grpSpPr>
        <p:sp>
          <p:nvSpPr>
            <p:cNvPr id="115716" name="Oval 4">
              <a:extLst>
                <a:ext uri="{FF2B5EF4-FFF2-40B4-BE49-F238E27FC236}">
                  <a16:creationId xmlns:a16="http://schemas.microsoft.com/office/drawing/2014/main" id="{B8777A65-6E84-B763-A0DE-86C8FD419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5717" name="Text Box 5">
              <a:extLst>
                <a:ext uri="{FF2B5EF4-FFF2-40B4-BE49-F238E27FC236}">
                  <a16:creationId xmlns:a16="http://schemas.microsoft.com/office/drawing/2014/main" id="{3DB32729-AD1C-45A8-D68C-7FF0B6CD03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G</a:t>
              </a:r>
            </a:p>
          </p:txBody>
        </p:sp>
      </p:grpSp>
      <p:grpSp>
        <p:nvGrpSpPr>
          <p:cNvPr id="115718" name="Group 6">
            <a:extLst>
              <a:ext uri="{FF2B5EF4-FFF2-40B4-BE49-F238E27FC236}">
                <a16:creationId xmlns:a16="http://schemas.microsoft.com/office/drawing/2014/main" id="{42EB9805-0043-81A6-F784-7E99A5C80858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81200"/>
            <a:ext cx="533400" cy="533400"/>
            <a:chOff x="1824" y="2736"/>
            <a:chExt cx="336" cy="336"/>
          </a:xfrm>
        </p:grpSpPr>
        <p:sp>
          <p:nvSpPr>
            <p:cNvPr id="115719" name="Oval 7">
              <a:extLst>
                <a:ext uri="{FF2B5EF4-FFF2-40B4-BE49-F238E27FC236}">
                  <a16:creationId xmlns:a16="http://schemas.microsoft.com/office/drawing/2014/main" id="{C563C834-8E97-84C9-D240-9418DF25E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1F0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5720" name="Text Box 8">
              <a:extLst>
                <a:ext uri="{FF2B5EF4-FFF2-40B4-BE49-F238E27FC236}">
                  <a16:creationId xmlns:a16="http://schemas.microsoft.com/office/drawing/2014/main" id="{6702127F-1F99-D5BE-9EF3-05D6A3FCF9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S</a:t>
              </a:r>
            </a:p>
          </p:txBody>
        </p:sp>
      </p:grpSp>
      <p:grpSp>
        <p:nvGrpSpPr>
          <p:cNvPr id="115721" name="Group 9">
            <a:extLst>
              <a:ext uri="{FF2B5EF4-FFF2-40B4-BE49-F238E27FC236}">
                <a16:creationId xmlns:a16="http://schemas.microsoft.com/office/drawing/2014/main" id="{7E82DB60-EB7F-3E6E-A845-FAC2AB947B31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495800"/>
            <a:ext cx="533400" cy="533400"/>
            <a:chOff x="1824" y="2736"/>
            <a:chExt cx="336" cy="336"/>
          </a:xfrm>
        </p:grpSpPr>
        <p:sp>
          <p:nvSpPr>
            <p:cNvPr id="115722" name="Oval 10">
              <a:extLst>
                <a:ext uri="{FF2B5EF4-FFF2-40B4-BE49-F238E27FC236}">
                  <a16:creationId xmlns:a16="http://schemas.microsoft.com/office/drawing/2014/main" id="{B2089D38-150D-672F-1EFE-BDD67371B4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5723" name="Text Box 11">
              <a:extLst>
                <a:ext uri="{FF2B5EF4-FFF2-40B4-BE49-F238E27FC236}">
                  <a16:creationId xmlns:a16="http://schemas.microsoft.com/office/drawing/2014/main" id="{57595BDF-5DA6-6D23-B447-5EBB889BF7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F</a:t>
              </a:r>
            </a:p>
          </p:txBody>
        </p:sp>
      </p:grpSp>
      <p:grpSp>
        <p:nvGrpSpPr>
          <p:cNvPr id="115724" name="Group 12">
            <a:extLst>
              <a:ext uri="{FF2B5EF4-FFF2-40B4-BE49-F238E27FC236}">
                <a16:creationId xmlns:a16="http://schemas.microsoft.com/office/drawing/2014/main" id="{8120AB5F-6FB0-F600-9D2D-74DFF09C3E9E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334000"/>
            <a:ext cx="533400" cy="533400"/>
            <a:chOff x="1824" y="2736"/>
            <a:chExt cx="336" cy="336"/>
          </a:xfrm>
        </p:grpSpPr>
        <p:sp>
          <p:nvSpPr>
            <p:cNvPr id="115725" name="Oval 13">
              <a:extLst>
                <a:ext uri="{FF2B5EF4-FFF2-40B4-BE49-F238E27FC236}">
                  <a16:creationId xmlns:a16="http://schemas.microsoft.com/office/drawing/2014/main" id="{EC81F2B2-F246-10C2-484C-AEC1F45B3C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5726" name="Text Box 14">
              <a:extLst>
                <a:ext uri="{FF2B5EF4-FFF2-40B4-BE49-F238E27FC236}">
                  <a16:creationId xmlns:a16="http://schemas.microsoft.com/office/drawing/2014/main" id="{7F9AA90A-A870-6D91-702B-01C478097B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E</a:t>
              </a:r>
            </a:p>
          </p:txBody>
        </p:sp>
      </p:grpSp>
      <p:grpSp>
        <p:nvGrpSpPr>
          <p:cNvPr id="115727" name="Group 15">
            <a:extLst>
              <a:ext uri="{FF2B5EF4-FFF2-40B4-BE49-F238E27FC236}">
                <a16:creationId xmlns:a16="http://schemas.microsoft.com/office/drawing/2014/main" id="{F08758E5-B096-3A70-FAC2-836F3D086DCA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981200"/>
            <a:ext cx="533400" cy="533400"/>
            <a:chOff x="1824" y="2736"/>
            <a:chExt cx="336" cy="336"/>
          </a:xfrm>
        </p:grpSpPr>
        <p:sp>
          <p:nvSpPr>
            <p:cNvPr id="115728" name="Oval 16">
              <a:extLst>
                <a:ext uri="{FF2B5EF4-FFF2-40B4-BE49-F238E27FC236}">
                  <a16:creationId xmlns:a16="http://schemas.microsoft.com/office/drawing/2014/main" id="{6153B615-A5C5-EAA7-CDA5-0996329AF8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5729" name="Text Box 17">
              <a:extLst>
                <a:ext uri="{FF2B5EF4-FFF2-40B4-BE49-F238E27FC236}">
                  <a16:creationId xmlns:a16="http://schemas.microsoft.com/office/drawing/2014/main" id="{F280506D-595C-FE8C-A7F4-AC11768106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A</a:t>
              </a:r>
            </a:p>
          </p:txBody>
        </p:sp>
      </p:grpSp>
      <p:grpSp>
        <p:nvGrpSpPr>
          <p:cNvPr id="115730" name="Group 18">
            <a:extLst>
              <a:ext uri="{FF2B5EF4-FFF2-40B4-BE49-F238E27FC236}">
                <a16:creationId xmlns:a16="http://schemas.microsoft.com/office/drawing/2014/main" id="{BFE0DD17-9A96-8280-D5DB-54C39321F8D2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334000"/>
            <a:ext cx="533400" cy="533400"/>
            <a:chOff x="1824" y="2736"/>
            <a:chExt cx="336" cy="336"/>
          </a:xfrm>
        </p:grpSpPr>
        <p:sp>
          <p:nvSpPr>
            <p:cNvPr id="115731" name="Oval 19">
              <a:extLst>
                <a:ext uri="{FF2B5EF4-FFF2-40B4-BE49-F238E27FC236}">
                  <a16:creationId xmlns:a16="http://schemas.microsoft.com/office/drawing/2014/main" id="{0E01A0E0-35B4-3ECA-310B-8EE5B2064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5732" name="Text Box 20">
              <a:extLst>
                <a:ext uri="{FF2B5EF4-FFF2-40B4-BE49-F238E27FC236}">
                  <a16:creationId xmlns:a16="http://schemas.microsoft.com/office/drawing/2014/main" id="{C8A420C3-CD5D-9D79-5CA7-36707411F2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D</a:t>
              </a:r>
            </a:p>
          </p:txBody>
        </p:sp>
      </p:grpSp>
      <p:grpSp>
        <p:nvGrpSpPr>
          <p:cNvPr id="115733" name="Group 21">
            <a:extLst>
              <a:ext uri="{FF2B5EF4-FFF2-40B4-BE49-F238E27FC236}">
                <a16:creationId xmlns:a16="http://schemas.microsoft.com/office/drawing/2014/main" id="{FBD06D5A-CF00-1683-24B3-E058D34BF46D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200400"/>
            <a:ext cx="533400" cy="533400"/>
            <a:chOff x="1824" y="2736"/>
            <a:chExt cx="336" cy="336"/>
          </a:xfrm>
        </p:grpSpPr>
        <p:sp>
          <p:nvSpPr>
            <p:cNvPr id="115734" name="Oval 22">
              <a:extLst>
                <a:ext uri="{FF2B5EF4-FFF2-40B4-BE49-F238E27FC236}">
                  <a16:creationId xmlns:a16="http://schemas.microsoft.com/office/drawing/2014/main" id="{1DF9A37A-BD47-021F-05AE-2BD85852DF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5735" name="Text Box 23">
              <a:extLst>
                <a:ext uri="{FF2B5EF4-FFF2-40B4-BE49-F238E27FC236}">
                  <a16:creationId xmlns:a16="http://schemas.microsoft.com/office/drawing/2014/main" id="{10771BDB-D4C2-88E9-F4F0-7CE96404AA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B</a:t>
              </a:r>
            </a:p>
          </p:txBody>
        </p:sp>
      </p:grpSp>
      <p:grpSp>
        <p:nvGrpSpPr>
          <p:cNvPr id="115736" name="Group 24">
            <a:extLst>
              <a:ext uri="{FF2B5EF4-FFF2-40B4-BE49-F238E27FC236}">
                <a16:creationId xmlns:a16="http://schemas.microsoft.com/office/drawing/2014/main" id="{A3F2F836-2B2F-BE9F-D0FF-EC5F6FBC5D3E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824" y="2736"/>
            <a:chExt cx="336" cy="336"/>
          </a:xfrm>
        </p:grpSpPr>
        <p:sp>
          <p:nvSpPr>
            <p:cNvPr id="115737" name="Oval 25">
              <a:extLst>
                <a:ext uri="{FF2B5EF4-FFF2-40B4-BE49-F238E27FC236}">
                  <a16:creationId xmlns:a16="http://schemas.microsoft.com/office/drawing/2014/main" id="{523802CD-60B9-B953-708A-E0DF4999A6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5738" name="Text Box 26">
              <a:extLst>
                <a:ext uri="{FF2B5EF4-FFF2-40B4-BE49-F238E27FC236}">
                  <a16:creationId xmlns:a16="http://schemas.microsoft.com/office/drawing/2014/main" id="{751462C7-65D4-7D4B-5622-ECCA64BB9A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>
                  <a:latin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115739" name="Line 27">
            <a:extLst>
              <a:ext uri="{FF2B5EF4-FFF2-40B4-BE49-F238E27FC236}">
                <a16:creationId xmlns:a16="http://schemas.microsoft.com/office/drawing/2014/main" id="{67606B10-FE45-13A6-C503-99711FB009E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0" name="Line 28">
            <a:extLst>
              <a:ext uri="{FF2B5EF4-FFF2-40B4-BE49-F238E27FC236}">
                <a16:creationId xmlns:a16="http://schemas.microsoft.com/office/drawing/2014/main" id="{51A343FB-D1C4-1D04-55B6-FAD5DCCE13F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2362200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1" name="Line 29">
            <a:extLst>
              <a:ext uri="{FF2B5EF4-FFF2-40B4-BE49-F238E27FC236}">
                <a16:creationId xmlns:a16="http://schemas.microsoft.com/office/drawing/2014/main" id="{8B6B7492-E3F3-EB94-8501-6797772792A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733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2" name="Line 30">
            <a:extLst>
              <a:ext uri="{FF2B5EF4-FFF2-40B4-BE49-F238E27FC236}">
                <a16:creationId xmlns:a16="http://schemas.microsoft.com/office/drawing/2014/main" id="{624D7DF1-E377-110F-FAD2-AFB8D76487B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876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3" name="Line 31">
            <a:extLst>
              <a:ext uri="{FF2B5EF4-FFF2-40B4-BE49-F238E27FC236}">
                <a16:creationId xmlns:a16="http://schemas.microsoft.com/office/drawing/2014/main" id="{B6E0025B-D774-19C0-2CC1-99B103F1190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5638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4" name="Line 32">
            <a:extLst>
              <a:ext uri="{FF2B5EF4-FFF2-40B4-BE49-F238E27FC236}">
                <a16:creationId xmlns:a16="http://schemas.microsoft.com/office/drawing/2014/main" id="{598D4C75-83EC-A8D1-3BE0-1AA8B5E5E899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9530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5" name="Line 33">
            <a:extLst>
              <a:ext uri="{FF2B5EF4-FFF2-40B4-BE49-F238E27FC236}">
                <a16:creationId xmlns:a16="http://schemas.microsoft.com/office/drawing/2014/main" id="{6E300300-55FE-96DA-D72B-23B322704DED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810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6" name="Line 34">
            <a:extLst>
              <a:ext uri="{FF2B5EF4-FFF2-40B4-BE49-F238E27FC236}">
                <a16:creationId xmlns:a16="http://schemas.microsoft.com/office/drawing/2014/main" id="{17F5EBA3-4AD9-38FB-C24D-67ADDF9FCB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24384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7" name="Line 35">
            <a:extLst>
              <a:ext uri="{FF2B5EF4-FFF2-40B4-BE49-F238E27FC236}">
                <a16:creationId xmlns:a16="http://schemas.microsoft.com/office/drawing/2014/main" id="{1B8D38BE-6F0B-BD8C-60BC-C7C446BC18D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438400"/>
            <a:ext cx="1981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8" name="Line 36">
            <a:extLst>
              <a:ext uri="{FF2B5EF4-FFF2-40B4-BE49-F238E27FC236}">
                <a16:creationId xmlns:a16="http://schemas.microsoft.com/office/drawing/2014/main" id="{A22CFB01-F6E0-978C-9925-4F4F093EE9B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514600"/>
            <a:ext cx="11430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9" name="Line 37">
            <a:extLst>
              <a:ext uri="{FF2B5EF4-FFF2-40B4-BE49-F238E27FC236}">
                <a16:creationId xmlns:a16="http://schemas.microsoft.com/office/drawing/2014/main" id="{2EFBD771-3DB6-BACE-E752-89A666F495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581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50" name="Text Box 38">
            <a:extLst>
              <a:ext uri="{FF2B5EF4-FFF2-40B4-BE49-F238E27FC236}">
                <a16:creationId xmlns:a16="http://schemas.microsoft.com/office/drawing/2014/main" id="{B5CE962A-2834-B13E-62FA-A68B91333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4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10</a:t>
            </a:r>
          </a:p>
        </p:txBody>
      </p:sp>
      <p:sp>
        <p:nvSpPr>
          <p:cNvPr id="115751" name="Text Box 39">
            <a:extLst>
              <a:ext uri="{FF2B5EF4-FFF2-40B4-BE49-F238E27FC236}">
                <a16:creationId xmlns:a16="http://schemas.microsoft.com/office/drawing/2014/main" id="{4DD7F1F1-389A-CCA8-99BE-806E79DBA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28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8</a:t>
            </a:r>
          </a:p>
        </p:txBody>
      </p:sp>
      <p:sp>
        <p:nvSpPr>
          <p:cNvPr id="115752" name="Text Box 40">
            <a:extLst>
              <a:ext uri="{FF2B5EF4-FFF2-40B4-BE49-F238E27FC236}">
                <a16:creationId xmlns:a16="http://schemas.microsoft.com/office/drawing/2014/main" id="{8FEF7231-8744-5189-893B-1F196B6F41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00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5753" name="Text Box 41">
            <a:extLst>
              <a:ext uri="{FF2B5EF4-FFF2-40B4-BE49-F238E27FC236}">
                <a16:creationId xmlns:a16="http://schemas.microsoft.com/office/drawing/2014/main" id="{D1C62C57-FFD9-1045-7D75-57FD2E8EBF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19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5754" name="Text Box 42">
            <a:extLst>
              <a:ext uri="{FF2B5EF4-FFF2-40B4-BE49-F238E27FC236}">
                <a16:creationId xmlns:a16="http://schemas.microsoft.com/office/drawing/2014/main" id="{B3F07626-6AE1-79E9-FE80-F3060415B5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5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5755" name="Text Box 43">
            <a:extLst>
              <a:ext uri="{FF2B5EF4-FFF2-40B4-BE49-F238E27FC236}">
                <a16:creationId xmlns:a16="http://schemas.microsoft.com/office/drawing/2014/main" id="{BD44E9C4-967D-A820-CE63-03FD682BA3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029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3</a:t>
            </a:r>
          </a:p>
        </p:txBody>
      </p:sp>
      <p:sp>
        <p:nvSpPr>
          <p:cNvPr id="115756" name="Text Box 44">
            <a:extLst>
              <a:ext uri="{FF2B5EF4-FFF2-40B4-BE49-F238E27FC236}">
                <a16:creationId xmlns:a16="http://schemas.microsoft.com/office/drawing/2014/main" id="{4DAA9D83-24DC-0111-5100-73CF6F3759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242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5757" name="Text Box 45">
            <a:extLst>
              <a:ext uri="{FF2B5EF4-FFF2-40B4-BE49-F238E27FC236}">
                <a16:creationId xmlns:a16="http://schemas.microsoft.com/office/drawing/2014/main" id="{7DBE3F3E-C93A-ACEF-F460-E6D90625B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5758" name="Text Box 46">
            <a:extLst>
              <a:ext uri="{FF2B5EF4-FFF2-40B4-BE49-F238E27FC236}">
                <a16:creationId xmlns:a16="http://schemas.microsoft.com/office/drawing/2014/main" id="{F4D2D650-6E0D-4D8E-7EA7-DF67040574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19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2</a:t>
            </a:r>
          </a:p>
        </p:txBody>
      </p:sp>
      <p:sp>
        <p:nvSpPr>
          <p:cNvPr id="115759" name="Text Box 47">
            <a:extLst>
              <a:ext uri="{FF2B5EF4-FFF2-40B4-BE49-F238E27FC236}">
                <a16:creationId xmlns:a16="http://schemas.microsoft.com/office/drawing/2014/main" id="{9D01D7D0-FE73-E4E8-525A-127671F683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57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-2</a:t>
            </a:r>
          </a:p>
        </p:txBody>
      </p:sp>
      <p:sp>
        <p:nvSpPr>
          <p:cNvPr id="115760" name="Text Box 48">
            <a:extLst>
              <a:ext uri="{FF2B5EF4-FFF2-40B4-BE49-F238E27FC236}">
                <a16:creationId xmlns:a16="http://schemas.microsoft.com/office/drawing/2014/main" id="{45FF478E-9A00-34BA-63D4-C24C60B3B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14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-4</a:t>
            </a:r>
          </a:p>
        </p:txBody>
      </p:sp>
      <p:sp>
        <p:nvSpPr>
          <p:cNvPr id="115761" name="Text Box 49">
            <a:extLst>
              <a:ext uri="{FF2B5EF4-FFF2-40B4-BE49-F238E27FC236}">
                <a16:creationId xmlns:a16="http://schemas.microsoft.com/office/drawing/2014/main" id="{89755895-5EEA-27AD-770C-ED237B32FA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115762" name="Text Box 50">
            <a:extLst>
              <a:ext uri="{FF2B5EF4-FFF2-40B4-BE49-F238E27FC236}">
                <a16:creationId xmlns:a16="http://schemas.microsoft.com/office/drawing/2014/main" id="{96369473-7EDE-9F9F-966F-01EEF7731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15763" name="Text Box 51">
            <a:extLst>
              <a:ext uri="{FF2B5EF4-FFF2-40B4-BE49-F238E27FC236}">
                <a16:creationId xmlns:a16="http://schemas.microsoft.com/office/drawing/2014/main" id="{E7910E0F-8BFF-C9F8-7EF5-69580262B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819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10</a:t>
            </a:r>
          </a:p>
        </p:txBody>
      </p:sp>
      <p:sp>
        <p:nvSpPr>
          <p:cNvPr id="115764" name="Text Box 52">
            <a:extLst>
              <a:ext uri="{FF2B5EF4-FFF2-40B4-BE49-F238E27FC236}">
                <a16:creationId xmlns:a16="http://schemas.microsoft.com/office/drawing/2014/main" id="{6B80760D-173D-D77B-3191-4905B1C6B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33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5765" name="Text Box 53">
            <a:extLst>
              <a:ext uri="{FF2B5EF4-FFF2-40B4-BE49-F238E27FC236}">
                <a16:creationId xmlns:a16="http://schemas.microsoft.com/office/drawing/2014/main" id="{42B424B2-D1E3-16B6-8E9F-D2750204CD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05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5766" name="Text Box 54">
            <a:extLst>
              <a:ext uri="{FF2B5EF4-FFF2-40B4-BE49-F238E27FC236}">
                <a16:creationId xmlns:a16="http://schemas.microsoft.com/office/drawing/2014/main" id="{F8D311EB-83B8-0929-5CBE-31E963F05B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15767" name="Text Box 55">
            <a:extLst>
              <a:ext uri="{FF2B5EF4-FFF2-40B4-BE49-F238E27FC236}">
                <a16:creationId xmlns:a16="http://schemas.microsoft.com/office/drawing/2014/main" id="{A8740B00-A56B-B269-B54D-883C1DB917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648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15768" name="Text Box 56">
            <a:extLst>
              <a:ext uri="{FF2B5EF4-FFF2-40B4-BE49-F238E27FC236}">
                <a16:creationId xmlns:a16="http://schemas.microsoft.com/office/drawing/2014/main" id="{9335DF30-2266-560B-3294-CAA8807471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15769" name="Text Box 57">
            <a:extLst>
              <a:ext uri="{FF2B5EF4-FFF2-40B4-BE49-F238E27FC236}">
                <a16:creationId xmlns:a16="http://schemas.microsoft.com/office/drawing/2014/main" id="{CC98C4C5-D37B-995A-9CEC-9147CE1BB5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400"/>
              <a:t>Iteration: 3</a:t>
            </a:r>
          </a:p>
        </p:txBody>
      </p:sp>
      <p:sp>
        <p:nvSpPr>
          <p:cNvPr id="115770" name="Text Box 58">
            <a:extLst>
              <a:ext uri="{FF2B5EF4-FFF2-40B4-BE49-F238E27FC236}">
                <a16:creationId xmlns:a16="http://schemas.microsoft.com/office/drawing/2014/main" id="{F2264A1F-3099-0717-E510-7EF1B231E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3200400"/>
            <a:ext cx="2209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000">
                <a:solidFill>
                  <a:srgbClr val="FF0000"/>
                </a:solidFill>
              </a:rPr>
              <a:t>A has the correct distance and path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7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id="{364E5062-C8D5-E59E-E5F5-5EE59BA18D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SE" dirty="0"/>
              <a:t>Bellman-Ford Algorithm Example 1</a:t>
            </a:r>
          </a:p>
        </p:txBody>
      </p:sp>
      <p:grpSp>
        <p:nvGrpSpPr>
          <p:cNvPr id="116739" name="Group 3">
            <a:extLst>
              <a:ext uri="{FF2B5EF4-FFF2-40B4-BE49-F238E27FC236}">
                <a16:creationId xmlns:a16="http://schemas.microsoft.com/office/drawing/2014/main" id="{A8BF7DA2-BFAC-E4CE-8196-31F2707D3A38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76600"/>
            <a:ext cx="533400" cy="533400"/>
            <a:chOff x="1824" y="2736"/>
            <a:chExt cx="336" cy="336"/>
          </a:xfrm>
        </p:grpSpPr>
        <p:sp>
          <p:nvSpPr>
            <p:cNvPr id="116740" name="Oval 4">
              <a:extLst>
                <a:ext uri="{FF2B5EF4-FFF2-40B4-BE49-F238E27FC236}">
                  <a16:creationId xmlns:a16="http://schemas.microsoft.com/office/drawing/2014/main" id="{9C1E51CF-2A6E-724E-2442-8BF488EAA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6741" name="Text Box 5">
              <a:extLst>
                <a:ext uri="{FF2B5EF4-FFF2-40B4-BE49-F238E27FC236}">
                  <a16:creationId xmlns:a16="http://schemas.microsoft.com/office/drawing/2014/main" id="{D3ED9F35-7B6A-60D4-EA6C-52C6053ABE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G</a:t>
              </a:r>
            </a:p>
          </p:txBody>
        </p:sp>
      </p:grpSp>
      <p:grpSp>
        <p:nvGrpSpPr>
          <p:cNvPr id="116742" name="Group 6">
            <a:extLst>
              <a:ext uri="{FF2B5EF4-FFF2-40B4-BE49-F238E27FC236}">
                <a16:creationId xmlns:a16="http://schemas.microsoft.com/office/drawing/2014/main" id="{EC7DD45F-7A32-EBFB-A2B2-0AE51CD2067A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81200"/>
            <a:ext cx="533400" cy="533400"/>
            <a:chOff x="1824" y="2736"/>
            <a:chExt cx="336" cy="336"/>
          </a:xfrm>
        </p:grpSpPr>
        <p:sp>
          <p:nvSpPr>
            <p:cNvPr id="116743" name="Oval 7">
              <a:extLst>
                <a:ext uri="{FF2B5EF4-FFF2-40B4-BE49-F238E27FC236}">
                  <a16:creationId xmlns:a16="http://schemas.microsoft.com/office/drawing/2014/main" id="{D6B52D97-3155-8DE8-9C57-F6DD0C2CE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1F0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6744" name="Text Box 8">
              <a:extLst>
                <a:ext uri="{FF2B5EF4-FFF2-40B4-BE49-F238E27FC236}">
                  <a16:creationId xmlns:a16="http://schemas.microsoft.com/office/drawing/2014/main" id="{F844AEDC-7255-E3EC-5244-956BF02619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S</a:t>
              </a:r>
            </a:p>
          </p:txBody>
        </p:sp>
      </p:grpSp>
      <p:grpSp>
        <p:nvGrpSpPr>
          <p:cNvPr id="116745" name="Group 9">
            <a:extLst>
              <a:ext uri="{FF2B5EF4-FFF2-40B4-BE49-F238E27FC236}">
                <a16:creationId xmlns:a16="http://schemas.microsoft.com/office/drawing/2014/main" id="{674D840C-6092-198F-0190-98EE74BA38A1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495800"/>
            <a:ext cx="533400" cy="533400"/>
            <a:chOff x="1824" y="2736"/>
            <a:chExt cx="336" cy="336"/>
          </a:xfrm>
        </p:grpSpPr>
        <p:sp>
          <p:nvSpPr>
            <p:cNvPr id="116746" name="Oval 10">
              <a:extLst>
                <a:ext uri="{FF2B5EF4-FFF2-40B4-BE49-F238E27FC236}">
                  <a16:creationId xmlns:a16="http://schemas.microsoft.com/office/drawing/2014/main" id="{4C9B26AA-E492-5FFF-1F5C-0A9CFBAC5E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6747" name="Text Box 11">
              <a:extLst>
                <a:ext uri="{FF2B5EF4-FFF2-40B4-BE49-F238E27FC236}">
                  <a16:creationId xmlns:a16="http://schemas.microsoft.com/office/drawing/2014/main" id="{E7E362CF-723F-6D89-BB62-31A7345FA8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F</a:t>
              </a:r>
            </a:p>
          </p:txBody>
        </p:sp>
      </p:grpSp>
      <p:grpSp>
        <p:nvGrpSpPr>
          <p:cNvPr id="116748" name="Group 12">
            <a:extLst>
              <a:ext uri="{FF2B5EF4-FFF2-40B4-BE49-F238E27FC236}">
                <a16:creationId xmlns:a16="http://schemas.microsoft.com/office/drawing/2014/main" id="{F17A45B2-24DF-81AB-53F1-2749B239DF93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334000"/>
            <a:ext cx="533400" cy="533400"/>
            <a:chOff x="1824" y="2736"/>
            <a:chExt cx="336" cy="336"/>
          </a:xfrm>
        </p:grpSpPr>
        <p:sp>
          <p:nvSpPr>
            <p:cNvPr id="116749" name="Oval 13">
              <a:extLst>
                <a:ext uri="{FF2B5EF4-FFF2-40B4-BE49-F238E27FC236}">
                  <a16:creationId xmlns:a16="http://schemas.microsoft.com/office/drawing/2014/main" id="{DFE06666-F710-ED70-ED82-EEE17D7B84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6750" name="Text Box 14">
              <a:extLst>
                <a:ext uri="{FF2B5EF4-FFF2-40B4-BE49-F238E27FC236}">
                  <a16:creationId xmlns:a16="http://schemas.microsoft.com/office/drawing/2014/main" id="{61343251-E0BE-0E6E-77FC-16903E5D73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E</a:t>
              </a:r>
            </a:p>
          </p:txBody>
        </p:sp>
      </p:grpSp>
      <p:grpSp>
        <p:nvGrpSpPr>
          <p:cNvPr id="116751" name="Group 15">
            <a:extLst>
              <a:ext uri="{FF2B5EF4-FFF2-40B4-BE49-F238E27FC236}">
                <a16:creationId xmlns:a16="http://schemas.microsoft.com/office/drawing/2014/main" id="{B3B067F4-2C26-174E-E98D-5E2B5505BDB3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981200"/>
            <a:ext cx="533400" cy="533400"/>
            <a:chOff x="1824" y="2736"/>
            <a:chExt cx="336" cy="336"/>
          </a:xfrm>
        </p:grpSpPr>
        <p:sp>
          <p:nvSpPr>
            <p:cNvPr id="116752" name="Oval 16">
              <a:extLst>
                <a:ext uri="{FF2B5EF4-FFF2-40B4-BE49-F238E27FC236}">
                  <a16:creationId xmlns:a16="http://schemas.microsoft.com/office/drawing/2014/main" id="{CBD0FACB-F0A1-95A5-58E3-8305B03C7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6753" name="Text Box 17">
              <a:extLst>
                <a:ext uri="{FF2B5EF4-FFF2-40B4-BE49-F238E27FC236}">
                  <a16:creationId xmlns:a16="http://schemas.microsoft.com/office/drawing/2014/main" id="{8E56E1A5-D083-5578-CEF7-BEDE0FEBC4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A</a:t>
              </a:r>
            </a:p>
          </p:txBody>
        </p:sp>
      </p:grpSp>
      <p:grpSp>
        <p:nvGrpSpPr>
          <p:cNvPr id="116754" name="Group 18">
            <a:extLst>
              <a:ext uri="{FF2B5EF4-FFF2-40B4-BE49-F238E27FC236}">
                <a16:creationId xmlns:a16="http://schemas.microsoft.com/office/drawing/2014/main" id="{B53F0D8D-3B60-99E4-FDDB-8A3C23470856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334000"/>
            <a:ext cx="533400" cy="533400"/>
            <a:chOff x="1824" y="2736"/>
            <a:chExt cx="336" cy="336"/>
          </a:xfrm>
        </p:grpSpPr>
        <p:sp>
          <p:nvSpPr>
            <p:cNvPr id="116755" name="Oval 19">
              <a:extLst>
                <a:ext uri="{FF2B5EF4-FFF2-40B4-BE49-F238E27FC236}">
                  <a16:creationId xmlns:a16="http://schemas.microsoft.com/office/drawing/2014/main" id="{82EBF0A0-C49B-799F-DD2E-E1580FB077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6756" name="Text Box 20">
              <a:extLst>
                <a:ext uri="{FF2B5EF4-FFF2-40B4-BE49-F238E27FC236}">
                  <a16:creationId xmlns:a16="http://schemas.microsoft.com/office/drawing/2014/main" id="{D1098F35-29A2-B2C2-5E38-B16F9B655D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D</a:t>
              </a:r>
            </a:p>
          </p:txBody>
        </p:sp>
      </p:grpSp>
      <p:grpSp>
        <p:nvGrpSpPr>
          <p:cNvPr id="116757" name="Group 21">
            <a:extLst>
              <a:ext uri="{FF2B5EF4-FFF2-40B4-BE49-F238E27FC236}">
                <a16:creationId xmlns:a16="http://schemas.microsoft.com/office/drawing/2014/main" id="{80ABB871-D840-49F2-04E2-D5F37768581B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200400"/>
            <a:ext cx="533400" cy="533400"/>
            <a:chOff x="1824" y="2736"/>
            <a:chExt cx="336" cy="336"/>
          </a:xfrm>
        </p:grpSpPr>
        <p:sp>
          <p:nvSpPr>
            <p:cNvPr id="116758" name="Oval 22">
              <a:extLst>
                <a:ext uri="{FF2B5EF4-FFF2-40B4-BE49-F238E27FC236}">
                  <a16:creationId xmlns:a16="http://schemas.microsoft.com/office/drawing/2014/main" id="{43B033D1-B0CD-2F3C-9A08-5761334EC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6759" name="Text Box 23">
              <a:extLst>
                <a:ext uri="{FF2B5EF4-FFF2-40B4-BE49-F238E27FC236}">
                  <a16:creationId xmlns:a16="http://schemas.microsoft.com/office/drawing/2014/main" id="{4907A3E9-E41E-0D7C-68B3-D1B8E0B7CE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B</a:t>
              </a:r>
            </a:p>
          </p:txBody>
        </p:sp>
      </p:grpSp>
      <p:grpSp>
        <p:nvGrpSpPr>
          <p:cNvPr id="116760" name="Group 24">
            <a:extLst>
              <a:ext uri="{FF2B5EF4-FFF2-40B4-BE49-F238E27FC236}">
                <a16:creationId xmlns:a16="http://schemas.microsoft.com/office/drawing/2014/main" id="{7F2AEB84-6642-FA8A-17B3-62D2DAC7F267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824" y="2736"/>
            <a:chExt cx="336" cy="336"/>
          </a:xfrm>
        </p:grpSpPr>
        <p:sp>
          <p:nvSpPr>
            <p:cNvPr id="116761" name="Oval 25">
              <a:extLst>
                <a:ext uri="{FF2B5EF4-FFF2-40B4-BE49-F238E27FC236}">
                  <a16:creationId xmlns:a16="http://schemas.microsoft.com/office/drawing/2014/main" id="{F9997415-655C-79EB-06AC-D7234932C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6762" name="Text Box 26">
              <a:extLst>
                <a:ext uri="{FF2B5EF4-FFF2-40B4-BE49-F238E27FC236}">
                  <a16:creationId xmlns:a16="http://schemas.microsoft.com/office/drawing/2014/main" id="{D1DCC726-593B-7A6C-0E78-C121DDF4B5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>
                  <a:latin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116763" name="Line 27">
            <a:extLst>
              <a:ext uri="{FF2B5EF4-FFF2-40B4-BE49-F238E27FC236}">
                <a16:creationId xmlns:a16="http://schemas.microsoft.com/office/drawing/2014/main" id="{3B92EB74-EC3D-0A12-54B5-5A43E54D6793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64" name="Line 28">
            <a:extLst>
              <a:ext uri="{FF2B5EF4-FFF2-40B4-BE49-F238E27FC236}">
                <a16:creationId xmlns:a16="http://schemas.microsoft.com/office/drawing/2014/main" id="{F3BE5E6E-F9F7-FDDD-9FF3-25E1D5157B7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2362200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65" name="Line 29">
            <a:extLst>
              <a:ext uri="{FF2B5EF4-FFF2-40B4-BE49-F238E27FC236}">
                <a16:creationId xmlns:a16="http://schemas.microsoft.com/office/drawing/2014/main" id="{B4989E56-E96A-38D5-F9D5-B2B5D26A3759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733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66" name="Line 30">
            <a:extLst>
              <a:ext uri="{FF2B5EF4-FFF2-40B4-BE49-F238E27FC236}">
                <a16:creationId xmlns:a16="http://schemas.microsoft.com/office/drawing/2014/main" id="{3DF43DA4-6F17-E009-941E-141CFFAD5E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876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67" name="Line 31">
            <a:extLst>
              <a:ext uri="{FF2B5EF4-FFF2-40B4-BE49-F238E27FC236}">
                <a16:creationId xmlns:a16="http://schemas.microsoft.com/office/drawing/2014/main" id="{7F433E87-F5E0-A683-53D3-9DFBCA7C8BD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5638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68" name="Line 32">
            <a:extLst>
              <a:ext uri="{FF2B5EF4-FFF2-40B4-BE49-F238E27FC236}">
                <a16:creationId xmlns:a16="http://schemas.microsoft.com/office/drawing/2014/main" id="{5351381E-14F6-EB48-4BC5-B20C20CA9147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9530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69" name="Line 33">
            <a:extLst>
              <a:ext uri="{FF2B5EF4-FFF2-40B4-BE49-F238E27FC236}">
                <a16:creationId xmlns:a16="http://schemas.microsoft.com/office/drawing/2014/main" id="{8FAA78F5-748C-F1F9-94DE-71894F074CA5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810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70" name="Line 34">
            <a:extLst>
              <a:ext uri="{FF2B5EF4-FFF2-40B4-BE49-F238E27FC236}">
                <a16:creationId xmlns:a16="http://schemas.microsoft.com/office/drawing/2014/main" id="{FB6D8358-C968-638D-218C-A825C086A3B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24384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71" name="Line 35">
            <a:extLst>
              <a:ext uri="{FF2B5EF4-FFF2-40B4-BE49-F238E27FC236}">
                <a16:creationId xmlns:a16="http://schemas.microsoft.com/office/drawing/2014/main" id="{E2CBFAE7-FD1C-E977-0ED4-A8F800C3D8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438400"/>
            <a:ext cx="1981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72" name="Line 36">
            <a:extLst>
              <a:ext uri="{FF2B5EF4-FFF2-40B4-BE49-F238E27FC236}">
                <a16:creationId xmlns:a16="http://schemas.microsoft.com/office/drawing/2014/main" id="{259D478B-62D6-2730-1CE4-87E41433B37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514600"/>
            <a:ext cx="11430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73" name="Line 37">
            <a:extLst>
              <a:ext uri="{FF2B5EF4-FFF2-40B4-BE49-F238E27FC236}">
                <a16:creationId xmlns:a16="http://schemas.microsoft.com/office/drawing/2014/main" id="{144BEABE-9493-B095-FBC0-08D29088853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581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74" name="Text Box 38">
            <a:extLst>
              <a:ext uri="{FF2B5EF4-FFF2-40B4-BE49-F238E27FC236}">
                <a16:creationId xmlns:a16="http://schemas.microsoft.com/office/drawing/2014/main" id="{56FD9008-C106-A0B9-A19B-B5EA0677CA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4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10</a:t>
            </a:r>
          </a:p>
        </p:txBody>
      </p:sp>
      <p:sp>
        <p:nvSpPr>
          <p:cNvPr id="116775" name="Text Box 39">
            <a:extLst>
              <a:ext uri="{FF2B5EF4-FFF2-40B4-BE49-F238E27FC236}">
                <a16:creationId xmlns:a16="http://schemas.microsoft.com/office/drawing/2014/main" id="{94E97AF2-C16F-1E2F-40D4-6F883AEF5F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28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8</a:t>
            </a:r>
          </a:p>
        </p:txBody>
      </p:sp>
      <p:sp>
        <p:nvSpPr>
          <p:cNvPr id="116776" name="Text Box 40">
            <a:extLst>
              <a:ext uri="{FF2B5EF4-FFF2-40B4-BE49-F238E27FC236}">
                <a16:creationId xmlns:a16="http://schemas.microsoft.com/office/drawing/2014/main" id="{FA9B6443-AC49-2BF1-6E3B-7A823949BE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00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6777" name="Text Box 41">
            <a:extLst>
              <a:ext uri="{FF2B5EF4-FFF2-40B4-BE49-F238E27FC236}">
                <a16:creationId xmlns:a16="http://schemas.microsoft.com/office/drawing/2014/main" id="{12B91429-5EBA-C698-4650-EF4289EA0C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19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6778" name="Text Box 42">
            <a:extLst>
              <a:ext uri="{FF2B5EF4-FFF2-40B4-BE49-F238E27FC236}">
                <a16:creationId xmlns:a16="http://schemas.microsoft.com/office/drawing/2014/main" id="{0B1658A0-A467-1676-CBC6-5332741169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5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6779" name="Text Box 43">
            <a:extLst>
              <a:ext uri="{FF2B5EF4-FFF2-40B4-BE49-F238E27FC236}">
                <a16:creationId xmlns:a16="http://schemas.microsoft.com/office/drawing/2014/main" id="{BBEC128C-177E-5C1F-DC64-3A60BF43F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029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3</a:t>
            </a:r>
          </a:p>
        </p:txBody>
      </p:sp>
      <p:sp>
        <p:nvSpPr>
          <p:cNvPr id="116780" name="Text Box 44">
            <a:extLst>
              <a:ext uri="{FF2B5EF4-FFF2-40B4-BE49-F238E27FC236}">
                <a16:creationId xmlns:a16="http://schemas.microsoft.com/office/drawing/2014/main" id="{AD11ACD8-83C6-7B69-2386-BA8C3F5D9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242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6781" name="Text Box 45">
            <a:extLst>
              <a:ext uri="{FF2B5EF4-FFF2-40B4-BE49-F238E27FC236}">
                <a16:creationId xmlns:a16="http://schemas.microsoft.com/office/drawing/2014/main" id="{8A9DD4E7-E5F2-22C6-FC7C-7D79B7EB30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6782" name="Text Box 46">
            <a:extLst>
              <a:ext uri="{FF2B5EF4-FFF2-40B4-BE49-F238E27FC236}">
                <a16:creationId xmlns:a16="http://schemas.microsoft.com/office/drawing/2014/main" id="{3103376B-972C-214D-43B9-62F871228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19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2</a:t>
            </a:r>
          </a:p>
        </p:txBody>
      </p:sp>
      <p:sp>
        <p:nvSpPr>
          <p:cNvPr id="116783" name="Text Box 47">
            <a:extLst>
              <a:ext uri="{FF2B5EF4-FFF2-40B4-BE49-F238E27FC236}">
                <a16:creationId xmlns:a16="http://schemas.microsoft.com/office/drawing/2014/main" id="{7EB08A06-A521-F320-EFF0-A9C44F646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57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-2</a:t>
            </a:r>
          </a:p>
        </p:txBody>
      </p:sp>
      <p:sp>
        <p:nvSpPr>
          <p:cNvPr id="116784" name="Text Box 48">
            <a:extLst>
              <a:ext uri="{FF2B5EF4-FFF2-40B4-BE49-F238E27FC236}">
                <a16:creationId xmlns:a16="http://schemas.microsoft.com/office/drawing/2014/main" id="{F0B31F2A-715F-8D1C-28B1-4B3BF3598A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14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-4</a:t>
            </a:r>
          </a:p>
        </p:txBody>
      </p:sp>
      <p:sp>
        <p:nvSpPr>
          <p:cNvPr id="116785" name="Text Box 49">
            <a:extLst>
              <a:ext uri="{FF2B5EF4-FFF2-40B4-BE49-F238E27FC236}">
                <a16:creationId xmlns:a16="http://schemas.microsoft.com/office/drawing/2014/main" id="{520C9E8E-0CA0-648A-F18B-2F46EB526C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116786" name="Text Box 50">
            <a:extLst>
              <a:ext uri="{FF2B5EF4-FFF2-40B4-BE49-F238E27FC236}">
                <a16:creationId xmlns:a16="http://schemas.microsoft.com/office/drawing/2014/main" id="{3A336F47-854B-E4C1-4C6C-9DCAD41D5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16787" name="Text Box 51">
            <a:extLst>
              <a:ext uri="{FF2B5EF4-FFF2-40B4-BE49-F238E27FC236}">
                <a16:creationId xmlns:a16="http://schemas.microsoft.com/office/drawing/2014/main" id="{622F2ADA-4787-FA42-6902-BFE0FF93BB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819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6</a:t>
            </a:r>
          </a:p>
        </p:txBody>
      </p:sp>
      <p:sp>
        <p:nvSpPr>
          <p:cNvPr id="116788" name="Text Box 52">
            <a:extLst>
              <a:ext uri="{FF2B5EF4-FFF2-40B4-BE49-F238E27FC236}">
                <a16:creationId xmlns:a16="http://schemas.microsoft.com/office/drawing/2014/main" id="{5041C7F1-50EC-B311-91EA-F0F074502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33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11</a:t>
            </a:r>
          </a:p>
        </p:txBody>
      </p:sp>
      <p:sp>
        <p:nvSpPr>
          <p:cNvPr id="116789" name="Text Box 53">
            <a:extLst>
              <a:ext uri="{FF2B5EF4-FFF2-40B4-BE49-F238E27FC236}">
                <a16:creationId xmlns:a16="http://schemas.microsoft.com/office/drawing/2014/main" id="{3FC8FF49-F4C0-8FB8-2798-A770B11DD2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05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6790" name="Text Box 54">
            <a:extLst>
              <a:ext uri="{FF2B5EF4-FFF2-40B4-BE49-F238E27FC236}">
                <a16:creationId xmlns:a16="http://schemas.microsoft.com/office/drawing/2014/main" id="{9779A128-CBB7-1284-780F-DD24B83B5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7</a:t>
            </a:r>
          </a:p>
        </p:txBody>
      </p:sp>
      <p:sp>
        <p:nvSpPr>
          <p:cNvPr id="116791" name="Text Box 55">
            <a:extLst>
              <a:ext uri="{FF2B5EF4-FFF2-40B4-BE49-F238E27FC236}">
                <a16:creationId xmlns:a16="http://schemas.microsoft.com/office/drawing/2014/main" id="{427E3728-F2A9-9AD9-94A1-8E9E4A146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648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16792" name="Text Box 56">
            <a:extLst>
              <a:ext uri="{FF2B5EF4-FFF2-40B4-BE49-F238E27FC236}">
                <a16:creationId xmlns:a16="http://schemas.microsoft.com/office/drawing/2014/main" id="{2E2BA549-883D-7D66-F4EE-F76EAF5C4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16793" name="Text Box 57">
            <a:extLst>
              <a:ext uri="{FF2B5EF4-FFF2-40B4-BE49-F238E27FC236}">
                <a16:creationId xmlns:a16="http://schemas.microsoft.com/office/drawing/2014/main" id="{5F3805BC-3BDC-8C8B-C150-377FEF5B71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400"/>
              <a:t>Iteration: 4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id="{F1D9E478-8BBF-0742-110B-9D769DF5B6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SE" dirty="0"/>
              <a:t>Bellman-Ford Algorithm Example 1</a:t>
            </a:r>
          </a:p>
        </p:txBody>
      </p:sp>
      <p:grpSp>
        <p:nvGrpSpPr>
          <p:cNvPr id="117763" name="Group 3">
            <a:extLst>
              <a:ext uri="{FF2B5EF4-FFF2-40B4-BE49-F238E27FC236}">
                <a16:creationId xmlns:a16="http://schemas.microsoft.com/office/drawing/2014/main" id="{1237A4F8-0475-6666-1F3B-CAE3795610E7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76600"/>
            <a:ext cx="533400" cy="533400"/>
            <a:chOff x="1824" y="2736"/>
            <a:chExt cx="336" cy="336"/>
          </a:xfrm>
        </p:grpSpPr>
        <p:sp>
          <p:nvSpPr>
            <p:cNvPr id="117764" name="Oval 4">
              <a:extLst>
                <a:ext uri="{FF2B5EF4-FFF2-40B4-BE49-F238E27FC236}">
                  <a16:creationId xmlns:a16="http://schemas.microsoft.com/office/drawing/2014/main" id="{1183E521-3035-7D24-750B-68C21556F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7765" name="Text Box 5">
              <a:extLst>
                <a:ext uri="{FF2B5EF4-FFF2-40B4-BE49-F238E27FC236}">
                  <a16:creationId xmlns:a16="http://schemas.microsoft.com/office/drawing/2014/main" id="{F5648B41-96B2-EDC1-9B05-CB6EC18E64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G</a:t>
              </a:r>
            </a:p>
          </p:txBody>
        </p:sp>
      </p:grpSp>
      <p:grpSp>
        <p:nvGrpSpPr>
          <p:cNvPr id="117766" name="Group 6">
            <a:extLst>
              <a:ext uri="{FF2B5EF4-FFF2-40B4-BE49-F238E27FC236}">
                <a16:creationId xmlns:a16="http://schemas.microsoft.com/office/drawing/2014/main" id="{739AD22F-82ED-44FF-94D1-514B2F96FB2A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81200"/>
            <a:ext cx="533400" cy="533400"/>
            <a:chOff x="1824" y="2736"/>
            <a:chExt cx="336" cy="336"/>
          </a:xfrm>
        </p:grpSpPr>
        <p:sp>
          <p:nvSpPr>
            <p:cNvPr id="117767" name="Oval 7">
              <a:extLst>
                <a:ext uri="{FF2B5EF4-FFF2-40B4-BE49-F238E27FC236}">
                  <a16:creationId xmlns:a16="http://schemas.microsoft.com/office/drawing/2014/main" id="{15CDA255-932B-F60B-348E-DEEC440E13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1F0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7768" name="Text Box 8">
              <a:extLst>
                <a:ext uri="{FF2B5EF4-FFF2-40B4-BE49-F238E27FC236}">
                  <a16:creationId xmlns:a16="http://schemas.microsoft.com/office/drawing/2014/main" id="{F03CEE13-9CC6-55BB-929E-F751449D47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S</a:t>
              </a:r>
            </a:p>
          </p:txBody>
        </p:sp>
      </p:grpSp>
      <p:grpSp>
        <p:nvGrpSpPr>
          <p:cNvPr id="117769" name="Group 9">
            <a:extLst>
              <a:ext uri="{FF2B5EF4-FFF2-40B4-BE49-F238E27FC236}">
                <a16:creationId xmlns:a16="http://schemas.microsoft.com/office/drawing/2014/main" id="{C5B8E34C-A4B5-BED2-7B47-146D4F357826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495800"/>
            <a:ext cx="533400" cy="533400"/>
            <a:chOff x="1824" y="2736"/>
            <a:chExt cx="336" cy="336"/>
          </a:xfrm>
        </p:grpSpPr>
        <p:sp>
          <p:nvSpPr>
            <p:cNvPr id="117770" name="Oval 10">
              <a:extLst>
                <a:ext uri="{FF2B5EF4-FFF2-40B4-BE49-F238E27FC236}">
                  <a16:creationId xmlns:a16="http://schemas.microsoft.com/office/drawing/2014/main" id="{8BDA1991-FDF0-A5D4-F65A-61FD08AED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7771" name="Text Box 11">
              <a:extLst>
                <a:ext uri="{FF2B5EF4-FFF2-40B4-BE49-F238E27FC236}">
                  <a16:creationId xmlns:a16="http://schemas.microsoft.com/office/drawing/2014/main" id="{B56CB066-1777-5DF9-E7CC-2614DDD74C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F</a:t>
              </a:r>
            </a:p>
          </p:txBody>
        </p:sp>
      </p:grpSp>
      <p:grpSp>
        <p:nvGrpSpPr>
          <p:cNvPr id="117772" name="Group 12">
            <a:extLst>
              <a:ext uri="{FF2B5EF4-FFF2-40B4-BE49-F238E27FC236}">
                <a16:creationId xmlns:a16="http://schemas.microsoft.com/office/drawing/2014/main" id="{9AE4CDF6-E0CE-98AE-EB8A-CD7F05BE9E2D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334000"/>
            <a:ext cx="533400" cy="533400"/>
            <a:chOff x="1824" y="2736"/>
            <a:chExt cx="336" cy="336"/>
          </a:xfrm>
        </p:grpSpPr>
        <p:sp>
          <p:nvSpPr>
            <p:cNvPr id="117773" name="Oval 13">
              <a:extLst>
                <a:ext uri="{FF2B5EF4-FFF2-40B4-BE49-F238E27FC236}">
                  <a16:creationId xmlns:a16="http://schemas.microsoft.com/office/drawing/2014/main" id="{664069BA-D121-99A3-07E2-9634775EF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7774" name="Text Box 14">
              <a:extLst>
                <a:ext uri="{FF2B5EF4-FFF2-40B4-BE49-F238E27FC236}">
                  <a16:creationId xmlns:a16="http://schemas.microsoft.com/office/drawing/2014/main" id="{E15D6B45-11FC-93E6-484C-CD31CB71DE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E</a:t>
              </a:r>
            </a:p>
          </p:txBody>
        </p:sp>
      </p:grpSp>
      <p:grpSp>
        <p:nvGrpSpPr>
          <p:cNvPr id="117775" name="Group 15">
            <a:extLst>
              <a:ext uri="{FF2B5EF4-FFF2-40B4-BE49-F238E27FC236}">
                <a16:creationId xmlns:a16="http://schemas.microsoft.com/office/drawing/2014/main" id="{41C7023B-DE65-351E-05CB-CE271BA77215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981200"/>
            <a:ext cx="533400" cy="533400"/>
            <a:chOff x="1824" y="2736"/>
            <a:chExt cx="336" cy="336"/>
          </a:xfrm>
        </p:grpSpPr>
        <p:sp>
          <p:nvSpPr>
            <p:cNvPr id="117776" name="Oval 16">
              <a:extLst>
                <a:ext uri="{FF2B5EF4-FFF2-40B4-BE49-F238E27FC236}">
                  <a16:creationId xmlns:a16="http://schemas.microsoft.com/office/drawing/2014/main" id="{88B3D982-DC25-5428-5293-95AD4E854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7777" name="Text Box 17">
              <a:extLst>
                <a:ext uri="{FF2B5EF4-FFF2-40B4-BE49-F238E27FC236}">
                  <a16:creationId xmlns:a16="http://schemas.microsoft.com/office/drawing/2014/main" id="{C8FE3793-5DDF-C1B4-CCE9-5BFE956ADE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A</a:t>
              </a:r>
            </a:p>
          </p:txBody>
        </p:sp>
      </p:grpSp>
      <p:grpSp>
        <p:nvGrpSpPr>
          <p:cNvPr id="117778" name="Group 18">
            <a:extLst>
              <a:ext uri="{FF2B5EF4-FFF2-40B4-BE49-F238E27FC236}">
                <a16:creationId xmlns:a16="http://schemas.microsoft.com/office/drawing/2014/main" id="{6A390C26-912F-1ECD-71E7-17295F41011F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334000"/>
            <a:ext cx="533400" cy="533400"/>
            <a:chOff x="1824" y="2736"/>
            <a:chExt cx="336" cy="336"/>
          </a:xfrm>
        </p:grpSpPr>
        <p:sp>
          <p:nvSpPr>
            <p:cNvPr id="117779" name="Oval 19">
              <a:extLst>
                <a:ext uri="{FF2B5EF4-FFF2-40B4-BE49-F238E27FC236}">
                  <a16:creationId xmlns:a16="http://schemas.microsoft.com/office/drawing/2014/main" id="{DEEB3674-6E8F-DDC0-887E-88CF1F982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7780" name="Text Box 20">
              <a:extLst>
                <a:ext uri="{FF2B5EF4-FFF2-40B4-BE49-F238E27FC236}">
                  <a16:creationId xmlns:a16="http://schemas.microsoft.com/office/drawing/2014/main" id="{29AF77E0-CB98-0304-8837-79146202CA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D</a:t>
              </a:r>
            </a:p>
          </p:txBody>
        </p:sp>
      </p:grpSp>
      <p:grpSp>
        <p:nvGrpSpPr>
          <p:cNvPr id="117781" name="Group 21">
            <a:extLst>
              <a:ext uri="{FF2B5EF4-FFF2-40B4-BE49-F238E27FC236}">
                <a16:creationId xmlns:a16="http://schemas.microsoft.com/office/drawing/2014/main" id="{012F7FC2-1B43-C446-38D3-2E9C19854E63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200400"/>
            <a:ext cx="533400" cy="533400"/>
            <a:chOff x="1824" y="2736"/>
            <a:chExt cx="336" cy="336"/>
          </a:xfrm>
        </p:grpSpPr>
        <p:sp>
          <p:nvSpPr>
            <p:cNvPr id="117782" name="Oval 22">
              <a:extLst>
                <a:ext uri="{FF2B5EF4-FFF2-40B4-BE49-F238E27FC236}">
                  <a16:creationId xmlns:a16="http://schemas.microsoft.com/office/drawing/2014/main" id="{69ACA3CB-E6AC-E36A-F7EB-843EA2517C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7783" name="Text Box 23">
              <a:extLst>
                <a:ext uri="{FF2B5EF4-FFF2-40B4-BE49-F238E27FC236}">
                  <a16:creationId xmlns:a16="http://schemas.microsoft.com/office/drawing/2014/main" id="{4B4EC023-91B8-DAED-B3A5-584CC8CF62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B</a:t>
              </a:r>
            </a:p>
          </p:txBody>
        </p:sp>
      </p:grpSp>
      <p:grpSp>
        <p:nvGrpSpPr>
          <p:cNvPr id="117784" name="Group 24">
            <a:extLst>
              <a:ext uri="{FF2B5EF4-FFF2-40B4-BE49-F238E27FC236}">
                <a16:creationId xmlns:a16="http://schemas.microsoft.com/office/drawing/2014/main" id="{D1AECB8A-BA0D-56EA-0E8B-E07FB67F0070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824" y="2736"/>
            <a:chExt cx="336" cy="336"/>
          </a:xfrm>
        </p:grpSpPr>
        <p:sp>
          <p:nvSpPr>
            <p:cNvPr id="117785" name="Oval 25">
              <a:extLst>
                <a:ext uri="{FF2B5EF4-FFF2-40B4-BE49-F238E27FC236}">
                  <a16:creationId xmlns:a16="http://schemas.microsoft.com/office/drawing/2014/main" id="{0D88E671-10DE-E665-BB9F-5FCE04170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7786" name="Text Box 26">
              <a:extLst>
                <a:ext uri="{FF2B5EF4-FFF2-40B4-BE49-F238E27FC236}">
                  <a16:creationId xmlns:a16="http://schemas.microsoft.com/office/drawing/2014/main" id="{414D225D-B377-11CF-1F5B-D262E7ADCC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>
                  <a:latin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117787" name="Line 27">
            <a:extLst>
              <a:ext uri="{FF2B5EF4-FFF2-40B4-BE49-F238E27FC236}">
                <a16:creationId xmlns:a16="http://schemas.microsoft.com/office/drawing/2014/main" id="{47F314D7-544C-0B84-4009-97659D58D0CF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88" name="Line 28">
            <a:extLst>
              <a:ext uri="{FF2B5EF4-FFF2-40B4-BE49-F238E27FC236}">
                <a16:creationId xmlns:a16="http://schemas.microsoft.com/office/drawing/2014/main" id="{9CE1116C-7CE0-10C8-25DF-1AD97C2A64B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2362200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89" name="Line 29">
            <a:extLst>
              <a:ext uri="{FF2B5EF4-FFF2-40B4-BE49-F238E27FC236}">
                <a16:creationId xmlns:a16="http://schemas.microsoft.com/office/drawing/2014/main" id="{AD65E380-E24E-8A30-AB45-43FDCDA1A896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733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0" name="Line 30">
            <a:extLst>
              <a:ext uri="{FF2B5EF4-FFF2-40B4-BE49-F238E27FC236}">
                <a16:creationId xmlns:a16="http://schemas.microsoft.com/office/drawing/2014/main" id="{54725657-AF0E-AEF4-DC02-2E451AFB2E9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876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1" name="Line 31">
            <a:extLst>
              <a:ext uri="{FF2B5EF4-FFF2-40B4-BE49-F238E27FC236}">
                <a16:creationId xmlns:a16="http://schemas.microsoft.com/office/drawing/2014/main" id="{27DA02C4-D882-FE28-9114-A4A3FB32583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5638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2" name="Line 32">
            <a:extLst>
              <a:ext uri="{FF2B5EF4-FFF2-40B4-BE49-F238E27FC236}">
                <a16:creationId xmlns:a16="http://schemas.microsoft.com/office/drawing/2014/main" id="{3EEC2313-2F79-D143-595A-1E8FFBAECC77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9530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3" name="Line 33">
            <a:extLst>
              <a:ext uri="{FF2B5EF4-FFF2-40B4-BE49-F238E27FC236}">
                <a16:creationId xmlns:a16="http://schemas.microsoft.com/office/drawing/2014/main" id="{752DCDD3-3CF1-6D9F-F923-9F119C168018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810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4" name="Line 34">
            <a:extLst>
              <a:ext uri="{FF2B5EF4-FFF2-40B4-BE49-F238E27FC236}">
                <a16:creationId xmlns:a16="http://schemas.microsoft.com/office/drawing/2014/main" id="{85826BB8-07EE-68A4-7DED-A142100E550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24384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5" name="Line 35">
            <a:extLst>
              <a:ext uri="{FF2B5EF4-FFF2-40B4-BE49-F238E27FC236}">
                <a16:creationId xmlns:a16="http://schemas.microsoft.com/office/drawing/2014/main" id="{F31F4088-1270-6943-153E-FC913068EF3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438400"/>
            <a:ext cx="1981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6" name="Line 36">
            <a:extLst>
              <a:ext uri="{FF2B5EF4-FFF2-40B4-BE49-F238E27FC236}">
                <a16:creationId xmlns:a16="http://schemas.microsoft.com/office/drawing/2014/main" id="{3D7CA89B-512D-0496-DB31-BA17B4D9F01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514600"/>
            <a:ext cx="11430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7" name="Line 37">
            <a:extLst>
              <a:ext uri="{FF2B5EF4-FFF2-40B4-BE49-F238E27FC236}">
                <a16:creationId xmlns:a16="http://schemas.microsoft.com/office/drawing/2014/main" id="{64029774-51F7-5E87-7E43-D59AD04DBF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581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8" name="Text Box 38">
            <a:extLst>
              <a:ext uri="{FF2B5EF4-FFF2-40B4-BE49-F238E27FC236}">
                <a16:creationId xmlns:a16="http://schemas.microsoft.com/office/drawing/2014/main" id="{F5E334E5-28B6-3248-0114-15B3C50A3F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4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10</a:t>
            </a:r>
          </a:p>
        </p:txBody>
      </p:sp>
      <p:sp>
        <p:nvSpPr>
          <p:cNvPr id="117799" name="Text Box 39">
            <a:extLst>
              <a:ext uri="{FF2B5EF4-FFF2-40B4-BE49-F238E27FC236}">
                <a16:creationId xmlns:a16="http://schemas.microsoft.com/office/drawing/2014/main" id="{A511DE97-AAC2-1705-3ADF-7DC8B2DE34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28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8</a:t>
            </a:r>
          </a:p>
        </p:txBody>
      </p:sp>
      <p:sp>
        <p:nvSpPr>
          <p:cNvPr id="117800" name="Text Box 40">
            <a:extLst>
              <a:ext uri="{FF2B5EF4-FFF2-40B4-BE49-F238E27FC236}">
                <a16:creationId xmlns:a16="http://schemas.microsoft.com/office/drawing/2014/main" id="{2C01A84B-6262-F7D8-0F99-10E47FAA2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00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7801" name="Text Box 41">
            <a:extLst>
              <a:ext uri="{FF2B5EF4-FFF2-40B4-BE49-F238E27FC236}">
                <a16:creationId xmlns:a16="http://schemas.microsoft.com/office/drawing/2014/main" id="{7C8F14E4-7661-324D-EB4B-35BE0C3725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19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7802" name="Text Box 42">
            <a:extLst>
              <a:ext uri="{FF2B5EF4-FFF2-40B4-BE49-F238E27FC236}">
                <a16:creationId xmlns:a16="http://schemas.microsoft.com/office/drawing/2014/main" id="{62DBAA97-0A70-29CB-B6C7-1A8FF009EB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5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7803" name="Text Box 43">
            <a:extLst>
              <a:ext uri="{FF2B5EF4-FFF2-40B4-BE49-F238E27FC236}">
                <a16:creationId xmlns:a16="http://schemas.microsoft.com/office/drawing/2014/main" id="{606B1226-BA32-64D6-07A3-D2AF4394E0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029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3</a:t>
            </a:r>
          </a:p>
        </p:txBody>
      </p:sp>
      <p:sp>
        <p:nvSpPr>
          <p:cNvPr id="117804" name="Text Box 44">
            <a:extLst>
              <a:ext uri="{FF2B5EF4-FFF2-40B4-BE49-F238E27FC236}">
                <a16:creationId xmlns:a16="http://schemas.microsoft.com/office/drawing/2014/main" id="{26457803-CEA1-649A-67F9-5E5A2CDA1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242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7805" name="Text Box 45">
            <a:extLst>
              <a:ext uri="{FF2B5EF4-FFF2-40B4-BE49-F238E27FC236}">
                <a16:creationId xmlns:a16="http://schemas.microsoft.com/office/drawing/2014/main" id="{64FE08BD-918B-B579-2E8A-DE5B90A733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7806" name="Text Box 46">
            <a:extLst>
              <a:ext uri="{FF2B5EF4-FFF2-40B4-BE49-F238E27FC236}">
                <a16:creationId xmlns:a16="http://schemas.microsoft.com/office/drawing/2014/main" id="{89B4FBBD-FF2E-B949-08FA-BF60AE117C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19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2</a:t>
            </a:r>
          </a:p>
        </p:txBody>
      </p:sp>
      <p:sp>
        <p:nvSpPr>
          <p:cNvPr id="117807" name="Text Box 47">
            <a:extLst>
              <a:ext uri="{FF2B5EF4-FFF2-40B4-BE49-F238E27FC236}">
                <a16:creationId xmlns:a16="http://schemas.microsoft.com/office/drawing/2014/main" id="{37CBF829-54C8-B2D2-5309-3B698F8896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57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-2</a:t>
            </a:r>
          </a:p>
        </p:txBody>
      </p:sp>
      <p:sp>
        <p:nvSpPr>
          <p:cNvPr id="117808" name="Text Box 48">
            <a:extLst>
              <a:ext uri="{FF2B5EF4-FFF2-40B4-BE49-F238E27FC236}">
                <a16:creationId xmlns:a16="http://schemas.microsoft.com/office/drawing/2014/main" id="{46BF0088-54BF-3BCC-5B88-9F25829B6D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14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-4</a:t>
            </a:r>
          </a:p>
        </p:txBody>
      </p:sp>
      <p:sp>
        <p:nvSpPr>
          <p:cNvPr id="117809" name="Text Box 49">
            <a:extLst>
              <a:ext uri="{FF2B5EF4-FFF2-40B4-BE49-F238E27FC236}">
                <a16:creationId xmlns:a16="http://schemas.microsoft.com/office/drawing/2014/main" id="{1C1BB93F-379A-E952-894C-807F9A303A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117810" name="Text Box 50">
            <a:extLst>
              <a:ext uri="{FF2B5EF4-FFF2-40B4-BE49-F238E27FC236}">
                <a16:creationId xmlns:a16="http://schemas.microsoft.com/office/drawing/2014/main" id="{B7299C61-1AB7-7108-7F98-95ADA259B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17811" name="Text Box 51">
            <a:extLst>
              <a:ext uri="{FF2B5EF4-FFF2-40B4-BE49-F238E27FC236}">
                <a16:creationId xmlns:a16="http://schemas.microsoft.com/office/drawing/2014/main" id="{EAA183C1-31A3-CD23-491C-378F54DE1C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819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17812" name="Text Box 52">
            <a:extLst>
              <a:ext uri="{FF2B5EF4-FFF2-40B4-BE49-F238E27FC236}">
                <a16:creationId xmlns:a16="http://schemas.microsoft.com/office/drawing/2014/main" id="{90D0D07B-CFDC-2825-ABE0-3C64E9ED7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33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7</a:t>
            </a:r>
          </a:p>
        </p:txBody>
      </p:sp>
      <p:sp>
        <p:nvSpPr>
          <p:cNvPr id="117813" name="Text Box 53">
            <a:extLst>
              <a:ext uri="{FF2B5EF4-FFF2-40B4-BE49-F238E27FC236}">
                <a16:creationId xmlns:a16="http://schemas.microsoft.com/office/drawing/2014/main" id="{9FF0E3F7-172B-3819-C486-5740BDDC4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05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14</a:t>
            </a:r>
          </a:p>
        </p:txBody>
      </p:sp>
      <p:sp>
        <p:nvSpPr>
          <p:cNvPr id="117814" name="Text Box 54">
            <a:extLst>
              <a:ext uri="{FF2B5EF4-FFF2-40B4-BE49-F238E27FC236}">
                <a16:creationId xmlns:a16="http://schemas.microsoft.com/office/drawing/2014/main" id="{24336AFD-E4CD-806E-A0FD-422127FAEC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7</a:t>
            </a:r>
          </a:p>
        </p:txBody>
      </p:sp>
      <p:sp>
        <p:nvSpPr>
          <p:cNvPr id="117815" name="Text Box 55">
            <a:extLst>
              <a:ext uri="{FF2B5EF4-FFF2-40B4-BE49-F238E27FC236}">
                <a16:creationId xmlns:a16="http://schemas.microsoft.com/office/drawing/2014/main" id="{BD210D2A-D43E-52D1-FF67-DE077B7782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648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17816" name="Text Box 56">
            <a:extLst>
              <a:ext uri="{FF2B5EF4-FFF2-40B4-BE49-F238E27FC236}">
                <a16:creationId xmlns:a16="http://schemas.microsoft.com/office/drawing/2014/main" id="{CBFB3D46-1423-A42B-ABF6-E1B00870D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17817" name="Text Box 57">
            <a:extLst>
              <a:ext uri="{FF2B5EF4-FFF2-40B4-BE49-F238E27FC236}">
                <a16:creationId xmlns:a16="http://schemas.microsoft.com/office/drawing/2014/main" id="{F18A90C3-A559-02A7-E34E-6946007CA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400"/>
              <a:t>Iteration: 5</a:t>
            </a:r>
          </a:p>
        </p:txBody>
      </p:sp>
      <p:sp>
        <p:nvSpPr>
          <p:cNvPr id="117818" name="Text Box 58">
            <a:extLst>
              <a:ext uri="{FF2B5EF4-FFF2-40B4-BE49-F238E27FC236}">
                <a16:creationId xmlns:a16="http://schemas.microsoft.com/office/drawing/2014/main" id="{09EB94A1-7CC2-728A-BEE7-D113557F6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3200400"/>
            <a:ext cx="2209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000">
                <a:solidFill>
                  <a:srgbClr val="FF0000"/>
                </a:solidFill>
              </a:rPr>
              <a:t>B has the correct distance and path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8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FF3C8A4D-348C-60DF-C364-2725163718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SE" dirty="0"/>
              <a:t>Bellman-Ford Algorithm Example 1</a:t>
            </a:r>
          </a:p>
        </p:txBody>
      </p:sp>
      <p:grpSp>
        <p:nvGrpSpPr>
          <p:cNvPr id="118787" name="Group 3">
            <a:extLst>
              <a:ext uri="{FF2B5EF4-FFF2-40B4-BE49-F238E27FC236}">
                <a16:creationId xmlns:a16="http://schemas.microsoft.com/office/drawing/2014/main" id="{0AFF5FFE-E8A3-CA72-BBC4-E845D38AC742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76600"/>
            <a:ext cx="533400" cy="533400"/>
            <a:chOff x="1824" y="2736"/>
            <a:chExt cx="336" cy="336"/>
          </a:xfrm>
        </p:grpSpPr>
        <p:sp>
          <p:nvSpPr>
            <p:cNvPr id="118788" name="Oval 4">
              <a:extLst>
                <a:ext uri="{FF2B5EF4-FFF2-40B4-BE49-F238E27FC236}">
                  <a16:creationId xmlns:a16="http://schemas.microsoft.com/office/drawing/2014/main" id="{A23280B2-92FA-F019-4C50-982952DE8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8789" name="Text Box 5">
              <a:extLst>
                <a:ext uri="{FF2B5EF4-FFF2-40B4-BE49-F238E27FC236}">
                  <a16:creationId xmlns:a16="http://schemas.microsoft.com/office/drawing/2014/main" id="{77F237F3-41CE-83CE-71EE-9A582C4B6B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G</a:t>
              </a:r>
            </a:p>
          </p:txBody>
        </p:sp>
      </p:grpSp>
      <p:grpSp>
        <p:nvGrpSpPr>
          <p:cNvPr id="118790" name="Group 6">
            <a:extLst>
              <a:ext uri="{FF2B5EF4-FFF2-40B4-BE49-F238E27FC236}">
                <a16:creationId xmlns:a16="http://schemas.microsoft.com/office/drawing/2014/main" id="{C3E8A9F9-D02D-6578-F380-22DEF0D896FC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81200"/>
            <a:ext cx="533400" cy="533400"/>
            <a:chOff x="1824" y="2736"/>
            <a:chExt cx="336" cy="336"/>
          </a:xfrm>
        </p:grpSpPr>
        <p:sp>
          <p:nvSpPr>
            <p:cNvPr id="118791" name="Oval 7">
              <a:extLst>
                <a:ext uri="{FF2B5EF4-FFF2-40B4-BE49-F238E27FC236}">
                  <a16:creationId xmlns:a16="http://schemas.microsoft.com/office/drawing/2014/main" id="{571D7F4C-A2EF-3BD6-E427-11ED040B4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1F0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8792" name="Text Box 8">
              <a:extLst>
                <a:ext uri="{FF2B5EF4-FFF2-40B4-BE49-F238E27FC236}">
                  <a16:creationId xmlns:a16="http://schemas.microsoft.com/office/drawing/2014/main" id="{C4EDEB03-5867-A5C7-F580-C2109984D8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S</a:t>
              </a:r>
            </a:p>
          </p:txBody>
        </p:sp>
      </p:grpSp>
      <p:grpSp>
        <p:nvGrpSpPr>
          <p:cNvPr id="118793" name="Group 9">
            <a:extLst>
              <a:ext uri="{FF2B5EF4-FFF2-40B4-BE49-F238E27FC236}">
                <a16:creationId xmlns:a16="http://schemas.microsoft.com/office/drawing/2014/main" id="{4E679F47-09CE-7843-8814-23D56C4E3C43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495800"/>
            <a:ext cx="533400" cy="533400"/>
            <a:chOff x="1824" y="2736"/>
            <a:chExt cx="336" cy="336"/>
          </a:xfrm>
        </p:grpSpPr>
        <p:sp>
          <p:nvSpPr>
            <p:cNvPr id="118794" name="Oval 10">
              <a:extLst>
                <a:ext uri="{FF2B5EF4-FFF2-40B4-BE49-F238E27FC236}">
                  <a16:creationId xmlns:a16="http://schemas.microsoft.com/office/drawing/2014/main" id="{637502C2-C14E-002C-7EB5-B88E0ED4B0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8795" name="Text Box 11">
              <a:extLst>
                <a:ext uri="{FF2B5EF4-FFF2-40B4-BE49-F238E27FC236}">
                  <a16:creationId xmlns:a16="http://schemas.microsoft.com/office/drawing/2014/main" id="{92DFA486-31A0-3D54-F47E-C4800D3855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F</a:t>
              </a:r>
            </a:p>
          </p:txBody>
        </p:sp>
      </p:grpSp>
      <p:grpSp>
        <p:nvGrpSpPr>
          <p:cNvPr id="118796" name="Group 12">
            <a:extLst>
              <a:ext uri="{FF2B5EF4-FFF2-40B4-BE49-F238E27FC236}">
                <a16:creationId xmlns:a16="http://schemas.microsoft.com/office/drawing/2014/main" id="{1B9C1586-7D89-2BBF-B0FF-F678851E2D57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334000"/>
            <a:ext cx="533400" cy="533400"/>
            <a:chOff x="1824" y="2736"/>
            <a:chExt cx="336" cy="336"/>
          </a:xfrm>
        </p:grpSpPr>
        <p:sp>
          <p:nvSpPr>
            <p:cNvPr id="118797" name="Oval 13">
              <a:extLst>
                <a:ext uri="{FF2B5EF4-FFF2-40B4-BE49-F238E27FC236}">
                  <a16:creationId xmlns:a16="http://schemas.microsoft.com/office/drawing/2014/main" id="{412F46C5-2FD8-82BD-683B-6A8427F7D8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8798" name="Text Box 14">
              <a:extLst>
                <a:ext uri="{FF2B5EF4-FFF2-40B4-BE49-F238E27FC236}">
                  <a16:creationId xmlns:a16="http://schemas.microsoft.com/office/drawing/2014/main" id="{F5356852-2D50-C196-44CC-1588402E31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E</a:t>
              </a:r>
            </a:p>
          </p:txBody>
        </p:sp>
      </p:grpSp>
      <p:grpSp>
        <p:nvGrpSpPr>
          <p:cNvPr id="118799" name="Group 15">
            <a:extLst>
              <a:ext uri="{FF2B5EF4-FFF2-40B4-BE49-F238E27FC236}">
                <a16:creationId xmlns:a16="http://schemas.microsoft.com/office/drawing/2014/main" id="{C1C40073-0B30-72CA-9112-0AED893D54AA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981200"/>
            <a:ext cx="533400" cy="533400"/>
            <a:chOff x="1824" y="2736"/>
            <a:chExt cx="336" cy="336"/>
          </a:xfrm>
        </p:grpSpPr>
        <p:sp>
          <p:nvSpPr>
            <p:cNvPr id="118800" name="Oval 16">
              <a:extLst>
                <a:ext uri="{FF2B5EF4-FFF2-40B4-BE49-F238E27FC236}">
                  <a16:creationId xmlns:a16="http://schemas.microsoft.com/office/drawing/2014/main" id="{8B0D7612-AFC4-5F04-EFE3-A05183307E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8801" name="Text Box 17">
              <a:extLst>
                <a:ext uri="{FF2B5EF4-FFF2-40B4-BE49-F238E27FC236}">
                  <a16:creationId xmlns:a16="http://schemas.microsoft.com/office/drawing/2014/main" id="{98365DF3-ABDF-A916-C61D-E6588DB7CD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A</a:t>
              </a:r>
            </a:p>
          </p:txBody>
        </p:sp>
      </p:grpSp>
      <p:grpSp>
        <p:nvGrpSpPr>
          <p:cNvPr id="118802" name="Group 18">
            <a:extLst>
              <a:ext uri="{FF2B5EF4-FFF2-40B4-BE49-F238E27FC236}">
                <a16:creationId xmlns:a16="http://schemas.microsoft.com/office/drawing/2014/main" id="{9F632138-789E-B7D8-EA8B-A30C58481208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334000"/>
            <a:ext cx="533400" cy="533400"/>
            <a:chOff x="1824" y="2736"/>
            <a:chExt cx="336" cy="336"/>
          </a:xfrm>
        </p:grpSpPr>
        <p:sp>
          <p:nvSpPr>
            <p:cNvPr id="118803" name="Oval 19">
              <a:extLst>
                <a:ext uri="{FF2B5EF4-FFF2-40B4-BE49-F238E27FC236}">
                  <a16:creationId xmlns:a16="http://schemas.microsoft.com/office/drawing/2014/main" id="{8FCAA39D-10E1-20C5-35FB-BB1D166D5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8804" name="Text Box 20">
              <a:extLst>
                <a:ext uri="{FF2B5EF4-FFF2-40B4-BE49-F238E27FC236}">
                  <a16:creationId xmlns:a16="http://schemas.microsoft.com/office/drawing/2014/main" id="{15AD2EE2-5A43-EEC9-F054-2C1C66DEB7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D</a:t>
              </a:r>
            </a:p>
          </p:txBody>
        </p:sp>
      </p:grpSp>
      <p:grpSp>
        <p:nvGrpSpPr>
          <p:cNvPr id="118805" name="Group 21">
            <a:extLst>
              <a:ext uri="{FF2B5EF4-FFF2-40B4-BE49-F238E27FC236}">
                <a16:creationId xmlns:a16="http://schemas.microsoft.com/office/drawing/2014/main" id="{CC5461E9-2C52-E854-D8FF-B8C0AC48E68E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200400"/>
            <a:ext cx="533400" cy="533400"/>
            <a:chOff x="1824" y="2736"/>
            <a:chExt cx="336" cy="336"/>
          </a:xfrm>
        </p:grpSpPr>
        <p:sp>
          <p:nvSpPr>
            <p:cNvPr id="118806" name="Oval 22">
              <a:extLst>
                <a:ext uri="{FF2B5EF4-FFF2-40B4-BE49-F238E27FC236}">
                  <a16:creationId xmlns:a16="http://schemas.microsoft.com/office/drawing/2014/main" id="{6C7146C1-9BE1-BED3-1101-A12871EE95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8807" name="Text Box 23">
              <a:extLst>
                <a:ext uri="{FF2B5EF4-FFF2-40B4-BE49-F238E27FC236}">
                  <a16:creationId xmlns:a16="http://schemas.microsoft.com/office/drawing/2014/main" id="{5F85D685-3AAF-1DA1-1595-4A8411B6C6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B</a:t>
              </a:r>
            </a:p>
          </p:txBody>
        </p:sp>
      </p:grpSp>
      <p:grpSp>
        <p:nvGrpSpPr>
          <p:cNvPr id="118808" name="Group 24">
            <a:extLst>
              <a:ext uri="{FF2B5EF4-FFF2-40B4-BE49-F238E27FC236}">
                <a16:creationId xmlns:a16="http://schemas.microsoft.com/office/drawing/2014/main" id="{DFAFAADD-C4AD-E586-3BAF-78D6C95FAF16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824" y="2736"/>
            <a:chExt cx="336" cy="336"/>
          </a:xfrm>
        </p:grpSpPr>
        <p:sp>
          <p:nvSpPr>
            <p:cNvPr id="118809" name="Oval 25">
              <a:extLst>
                <a:ext uri="{FF2B5EF4-FFF2-40B4-BE49-F238E27FC236}">
                  <a16:creationId xmlns:a16="http://schemas.microsoft.com/office/drawing/2014/main" id="{2544274C-9C5D-C874-36D8-83E21279D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8810" name="Text Box 26">
              <a:extLst>
                <a:ext uri="{FF2B5EF4-FFF2-40B4-BE49-F238E27FC236}">
                  <a16:creationId xmlns:a16="http://schemas.microsoft.com/office/drawing/2014/main" id="{8131D6BB-B740-2972-653B-2E3FAF36CD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>
                  <a:latin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118811" name="Line 27">
            <a:extLst>
              <a:ext uri="{FF2B5EF4-FFF2-40B4-BE49-F238E27FC236}">
                <a16:creationId xmlns:a16="http://schemas.microsoft.com/office/drawing/2014/main" id="{A2BFC105-2483-A205-7A0D-90693E79E3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12" name="Line 28">
            <a:extLst>
              <a:ext uri="{FF2B5EF4-FFF2-40B4-BE49-F238E27FC236}">
                <a16:creationId xmlns:a16="http://schemas.microsoft.com/office/drawing/2014/main" id="{8EB78786-51F2-B2DF-3CAF-C7EA219E7F4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2362200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13" name="Line 29">
            <a:extLst>
              <a:ext uri="{FF2B5EF4-FFF2-40B4-BE49-F238E27FC236}">
                <a16:creationId xmlns:a16="http://schemas.microsoft.com/office/drawing/2014/main" id="{D7E1C655-B269-6C91-4B0A-AFDB135C9B1E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733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14" name="Line 30">
            <a:extLst>
              <a:ext uri="{FF2B5EF4-FFF2-40B4-BE49-F238E27FC236}">
                <a16:creationId xmlns:a16="http://schemas.microsoft.com/office/drawing/2014/main" id="{B40152ED-11F1-E23D-FC6C-C896D36E33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876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15" name="Line 31">
            <a:extLst>
              <a:ext uri="{FF2B5EF4-FFF2-40B4-BE49-F238E27FC236}">
                <a16:creationId xmlns:a16="http://schemas.microsoft.com/office/drawing/2014/main" id="{B1543BB2-3A40-D669-3A57-B90485A5E97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5638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16" name="Line 32">
            <a:extLst>
              <a:ext uri="{FF2B5EF4-FFF2-40B4-BE49-F238E27FC236}">
                <a16:creationId xmlns:a16="http://schemas.microsoft.com/office/drawing/2014/main" id="{736BA833-5CAF-58AF-BC8A-D10EDB1C6FB8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9530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17" name="Line 33">
            <a:extLst>
              <a:ext uri="{FF2B5EF4-FFF2-40B4-BE49-F238E27FC236}">
                <a16:creationId xmlns:a16="http://schemas.microsoft.com/office/drawing/2014/main" id="{187147FB-8D41-0946-E01D-8BD04F15CC76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810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18" name="Line 34">
            <a:extLst>
              <a:ext uri="{FF2B5EF4-FFF2-40B4-BE49-F238E27FC236}">
                <a16:creationId xmlns:a16="http://schemas.microsoft.com/office/drawing/2014/main" id="{D87CDB07-CEB3-354E-D491-C7E027B843F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24384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19" name="Line 35">
            <a:extLst>
              <a:ext uri="{FF2B5EF4-FFF2-40B4-BE49-F238E27FC236}">
                <a16:creationId xmlns:a16="http://schemas.microsoft.com/office/drawing/2014/main" id="{F84F723B-DA26-09C2-6E2A-EE319AF7F1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438400"/>
            <a:ext cx="1981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20" name="Line 36">
            <a:extLst>
              <a:ext uri="{FF2B5EF4-FFF2-40B4-BE49-F238E27FC236}">
                <a16:creationId xmlns:a16="http://schemas.microsoft.com/office/drawing/2014/main" id="{4CF7A1C8-85E3-B002-6035-205E588B71C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514600"/>
            <a:ext cx="11430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21" name="Line 37">
            <a:extLst>
              <a:ext uri="{FF2B5EF4-FFF2-40B4-BE49-F238E27FC236}">
                <a16:creationId xmlns:a16="http://schemas.microsoft.com/office/drawing/2014/main" id="{E15AFA29-CB4B-8DE4-BC71-170C5607D36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581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22" name="Text Box 38">
            <a:extLst>
              <a:ext uri="{FF2B5EF4-FFF2-40B4-BE49-F238E27FC236}">
                <a16:creationId xmlns:a16="http://schemas.microsoft.com/office/drawing/2014/main" id="{421EB34D-A539-19A0-0FC1-82B3751CC7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4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10</a:t>
            </a:r>
          </a:p>
        </p:txBody>
      </p:sp>
      <p:sp>
        <p:nvSpPr>
          <p:cNvPr id="118823" name="Text Box 39">
            <a:extLst>
              <a:ext uri="{FF2B5EF4-FFF2-40B4-BE49-F238E27FC236}">
                <a16:creationId xmlns:a16="http://schemas.microsoft.com/office/drawing/2014/main" id="{38846EBC-5F82-BDC0-617D-DC17A7CAB7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28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8</a:t>
            </a:r>
          </a:p>
        </p:txBody>
      </p:sp>
      <p:sp>
        <p:nvSpPr>
          <p:cNvPr id="118824" name="Text Box 40">
            <a:extLst>
              <a:ext uri="{FF2B5EF4-FFF2-40B4-BE49-F238E27FC236}">
                <a16:creationId xmlns:a16="http://schemas.microsoft.com/office/drawing/2014/main" id="{A2A09CAD-9E0B-67E9-C714-6F454F22D6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00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8825" name="Text Box 41">
            <a:extLst>
              <a:ext uri="{FF2B5EF4-FFF2-40B4-BE49-F238E27FC236}">
                <a16:creationId xmlns:a16="http://schemas.microsoft.com/office/drawing/2014/main" id="{DF9AD386-97C6-02EF-EA6B-B3E2A4515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19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8826" name="Text Box 42">
            <a:extLst>
              <a:ext uri="{FF2B5EF4-FFF2-40B4-BE49-F238E27FC236}">
                <a16:creationId xmlns:a16="http://schemas.microsoft.com/office/drawing/2014/main" id="{9D75C247-CD06-99CB-9B78-2D135C407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5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8827" name="Text Box 43">
            <a:extLst>
              <a:ext uri="{FF2B5EF4-FFF2-40B4-BE49-F238E27FC236}">
                <a16:creationId xmlns:a16="http://schemas.microsoft.com/office/drawing/2014/main" id="{1B56993E-2203-9914-D29B-78DACF11D5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029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3</a:t>
            </a:r>
          </a:p>
        </p:txBody>
      </p:sp>
      <p:sp>
        <p:nvSpPr>
          <p:cNvPr id="118828" name="Text Box 44">
            <a:extLst>
              <a:ext uri="{FF2B5EF4-FFF2-40B4-BE49-F238E27FC236}">
                <a16:creationId xmlns:a16="http://schemas.microsoft.com/office/drawing/2014/main" id="{53C926CD-F8B1-D319-84DF-2E58C4C4F4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242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8829" name="Text Box 45">
            <a:extLst>
              <a:ext uri="{FF2B5EF4-FFF2-40B4-BE49-F238E27FC236}">
                <a16:creationId xmlns:a16="http://schemas.microsoft.com/office/drawing/2014/main" id="{570E39A7-C5D2-01D6-69A0-A3C7C6220C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8830" name="Text Box 46">
            <a:extLst>
              <a:ext uri="{FF2B5EF4-FFF2-40B4-BE49-F238E27FC236}">
                <a16:creationId xmlns:a16="http://schemas.microsoft.com/office/drawing/2014/main" id="{35D586EF-F4F4-9445-DD4D-4E32DEE1A9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19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2</a:t>
            </a:r>
          </a:p>
        </p:txBody>
      </p:sp>
      <p:sp>
        <p:nvSpPr>
          <p:cNvPr id="118831" name="Text Box 47">
            <a:extLst>
              <a:ext uri="{FF2B5EF4-FFF2-40B4-BE49-F238E27FC236}">
                <a16:creationId xmlns:a16="http://schemas.microsoft.com/office/drawing/2014/main" id="{B5983301-5E32-61F1-5F14-D69498B1B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57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-2</a:t>
            </a:r>
          </a:p>
        </p:txBody>
      </p:sp>
      <p:sp>
        <p:nvSpPr>
          <p:cNvPr id="118832" name="Text Box 48">
            <a:extLst>
              <a:ext uri="{FF2B5EF4-FFF2-40B4-BE49-F238E27FC236}">
                <a16:creationId xmlns:a16="http://schemas.microsoft.com/office/drawing/2014/main" id="{3EB6CFF4-C212-989A-2CF3-032B733B36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14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-4</a:t>
            </a:r>
          </a:p>
        </p:txBody>
      </p:sp>
      <p:sp>
        <p:nvSpPr>
          <p:cNvPr id="118833" name="Text Box 49">
            <a:extLst>
              <a:ext uri="{FF2B5EF4-FFF2-40B4-BE49-F238E27FC236}">
                <a16:creationId xmlns:a16="http://schemas.microsoft.com/office/drawing/2014/main" id="{E625E369-40AA-B1D8-06D0-20DE2B217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118834" name="Text Box 50">
            <a:extLst>
              <a:ext uri="{FF2B5EF4-FFF2-40B4-BE49-F238E27FC236}">
                <a16:creationId xmlns:a16="http://schemas.microsoft.com/office/drawing/2014/main" id="{2181510C-CB68-D2B2-4104-24345EB13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18835" name="Text Box 51">
            <a:extLst>
              <a:ext uri="{FF2B5EF4-FFF2-40B4-BE49-F238E27FC236}">
                <a16:creationId xmlns:a16="http://schemas.microsoft.com/office/drawing/2014/main" id="{A1F85985-6F51-0E7E-DDFD-C3AAD3A095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819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18836" name="Text Box 52">
            <a:extLst>
              <a:ext uri="{FF2B5EF4-FFF2-40B4-BE49-F238E27FC236}">
                <a16:creationId xmlns:a16="http://schemas.microsoft.com/office/drawing/2014/main" id="{EDA4807B-5105-0864-0704-02E4032613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33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6</a:t>
            </a:r>
          </a:p>
        </p:txBody>
      </p:sp>
      <p:sp>
        <p:nvSpPr>
          <p:cNvPr id="118837" name="Text Box 53">
            <a:extLst>
              <a:ext uri="{FF2B5EF4-FFF2-40B4-BE49-F238E27FC236}">
                <a16:creationId xmlns:a16="http://schemas.microsoft.com/office/drawing/2014/main" id="{47F0476D-14CC-A4C0-C1FD-0C7D70EEC7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05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10</a:t>
            </a:r>
          </a:p>
        </p:txBody>
      </p:sp>
      <p:sp>
        <p:nvSpPr>
          <p:cNvPr id="118838" name="Text Box 54">
            <a:extLst>
              <a:ext uri="{FF2B5EF4-FFF2-40B4-BE49-F238E27FC236}">
                <a16:creationId xmlns:a16="http://schemas.microsoft.com/office/drawing/2014/main" id="{3AE55A23-19F7-89C0-7A0E-A43F36D6A5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7</a:t>
            </a:r>
          </a:p>
        </p:txBody>
      </p:sp>
      <p:sp>
        <p:nvSpPr>
          <p:cNvPr id="118839" name="Text Box 55">
            <a:extLst>
              <a:ext uri="{FF2B5EF4-FFF2-40B4-BE49-F238E27FC236}">
                <a16:creationId xmlns:a16="http://schemas.microsoft.com/office/drawing/2014/main" id="{312A2749-26B7-20F4-0294-84C041E578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648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18840" name="Text Box 56">
            <a:extLst>
              <a:ext uri="{FF2B5EF4-FFF2-40B4-BE49-F238E27FC236}">
                <a16:creationId xmlns:a16="http://schemas.microsoft.com/office/drawing/2014/main" id="{73EA9621-B33D-4827-90E4-411C961A58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18841" name="Text Box 57">
            <a:extLst>
              <a:ext uri="{FF2B5EF4-FFF2-40B4-BE49-F238E27FC236}">
                <a16:creationId xmlns:a16="http://schemas.microsoft.com/office/drawing/2014/main" id="{DD0783CD-4301-38D1-258E-AD356F4357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400"/>
              <a:t>Iteration: 6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FE8D7-82A1-314C-A36F-EED19F534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Data Structures for Single-source Shortest Paths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980363-1C83-FB42-95A9-CCBB39E6BB95}"/>
              </a:ext>
            </a:extLst>
          </p:cNvPr>
          <p:cNvSpPr/>
          <p:nvPr/>
        </p:nvSpPr>
        <p:spPr>
          <a:xfrm>
            <a:off x="448811" y="1383100"/>
            <a:ext cx="5314013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</a:pPr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Goal. </a:t>
            </a:r>
            <a:r>
              <a:rPr lang="en-US" sz="1600" dirty="0">
                <a:latin typeface="Arial"/>
                <a:cs typeface="Arial"/>
              </a:rPr>
              <a:t>Find the shortest path from s to every other vertex.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0210C8-EBB1-A54A-9CF9-261BA14CC58C}"/>
              </a:ext>
            </a:extLst>
          </p:cNvPr>
          <p:cNvSpPr/>
          <p:nvPr/>
        </p:nvSpPr>
        <p:spPr>
          <a:xfrm>
            <a:off x="448811" y="1996897"/>
            <a:ext cx="5314013" cy="33855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</a:pPr>
            <a:r>
              <a:rPr lang="en-US" sz="1600" dirty="0">
                <a:solidFill>
                  <a:srgbClr val="FFFF00"/>
                </a:solidFill>
                <a:latin typeface="Arial"/>
                <a:cs typeface="Arial"/>
              </a:rPr>
              <a:t>Observation. 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A shortest-paths tree (SPT) solution exists. 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BA537782-A6F6-964A-B940-0562C046F1AD}"/>
              </a:ext>
            </a:extLst>
          </p:cNvPr>
          <p:cNvSpPr txBox="1"/>
          <p:nvPr/>
        </p:nvSpPr>
        <p:spPr>
          <a:xfrm>
            <a:off x="6322995" y="3567792"/>
            <a:ext cx="2253161" cy="1936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00" kern="0" dirty="0">
                <a:solidFill>
                  <a:schemeClr val="accent1"/>
                </a:solidFill>
                <a:latin typeface="DejaVu Sans"/>
                <a:cs typeface="DejaVu Sans"/>
              </a:rPr>
              <a:t>shortest-paths</a:t>
            </a:r>
            <a:r>
              <a:rPr sz="1200" spc="-46" dirty="0">
                <a:solidFill>
                  <a:schemeClr val="accent1"/>
                </a:solidFill>
                <a:latin typeface="DejaVu Sans"/>
                <a:cs typeface="DejaVu Sans"/>
              </a:rPr>
              <a:t> </a:t>
            </a:r>
            <a:r>
              <a:rPr sz="1200" kern="0" dirty="0">
                <a:solidFill>
                  <a:schemeClr val="accent1"/>
                </a:solidFill>
                <a:latin typeface="DejaVu Sans"/>
              </a:rPr>
              <a:t>tree from 0</a:t>
            </a:r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E5646FD0-A6FD-AB4A-BDC3-726B4994FAEF}"/>
              </a:ext>
            </a:extLst>
          </p:cNvPr>
          <p:cNvSpPr/>
          <p:nvPr/>
        </p:nvSpPr>
        <p:spPr>
          <a:xfrm>
            <a:off x="6198722" y="2381833"/>
            <a:ext cx="404068" cy="134838"/>
          </a:xfrm>
          <a:custGeom>
            <a:avLst/>
            <a:gdLst/>
            <a:ahLst/>
            <a:cxnLst/>
            <a:rect l="l" t="t" r="r" b="b"/>
            <a:pathLst>
              <a:path w="574675" h="191770">
                <a:moveTo>
                  <a:pt x="0" y="0"/>
                </a:moveTo>
                <a:lnTo>
                  <a:pt x="574615" y="191703"/>
                </a:lnTo>
              </a:path>
            </a:pathLst>
          </a:custGeom>
          <a:ln w="40554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12">
            <a:extLst>
              <a:ext uri="{FF2B5EF4-FFF2-40B4-BE49-F238E27FC236}">
                <a16:creationId xmlns:a16="http://schemas.microsoft.com/office/drawing/2014/main" id="{5B9FC1FE-7C35-9A45-B11A-43C116220899}"/>
              </a:ext>
            </a:extLst>
          </p:cNvPr>
          <p:cNvSpPr/>
          <p:nvPr/>
        </p:nvSpPr>
        <p:spPr>
          <a:xfrm>
            <a:off x="6542844" y="2452869"/>
            <a:ext cx="181273" cy="104477"/>
          </a:xfrm>
          <a:custGeom>
            <a:avLst/>
            <a:gdLst/>
            <a:ahLst/>
            <a:cxnLst/>
            <a:rect l="l" t="t" r="r" b="b"/>
            <a:pathLst>
              <a:path w="257810" h="148590">
                <a:moveTo>
                  <a:pt x="234631" y="134569"/>
                </a:moveTo>
                <a:lnTo>
                  <a:pt x="130175" y="134569"/>
                </a:lnTo>
                <a:lnTo>
                  <a:pt x="257187" y="148031"/>
                </a:lnTo>
                <a:lnTo>
                  <a:pt x="234631" y="134569"/>
                </a:lnTo>
                <a:close/>
              </a:path>
              <a:path w="257810" h="148590">
                <a:moveTo>
                  <a:pt x="49403" y="0"/>
                </a:moveTo>
                <a:lnTo>
                  <a:pt x="46520" y="723"/>
                </a:lnTo>
                <a:lnTo>
                  <a:pt x="65493" y="84086"/>
                </a:lnTo>
                <a:lnTo>
                  <a:pt x="0" y="139674"/>
                </a:lnTo>
                <a:lnTo>
                  <a:pt x="1955" y="141668"/>
                </a:lnTo>
                <a:lnTo>
                  <a:pt x="130175" y="134569"/>
                </a:lnTo>
                <a:lnTo>
                  <a:pt x="234631" y="134569"/>
                </a:lnTo>
                <a:lnTo>
                  <a:pt x="147599" y="82626"/>
                </a:lnTo>
                <a:lnTo>
                  <a:pt x="49403" y="0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00729DB7-2B19-4B42-A39B-CC24AD8039F2}"/>
              </a:ext>
            </a:extLst>
          </p:cNvPr>
          <p:cNvSpPr/>
          <p:nvPr/>
        </p:nvSpPr>
        <p:spPr>
          <a:xfrm>
            <a:off x="6077778" y="2341498"/>
            <a:ext cx="180826" cy="104477"/>
          </a:xfrm>
          <a:custGeom>
            <a:avLst/>
            <a:gdLst/>
            <a:ahLst/>
            <a:cxnLst/>
            <a:rect l="l" t="t" r="r" b="b"/>
            <a:pathLst>
              <a:path w="257175" h="148590">
                <a:moveTo>
                  <a:pt x="0" y="0"/>
                </a:moveTo>
                <a:lnTo>
                  <a:pt x="109575" y="65405"/>
                </a:lnTo>
                <a:lnTo>
                  <a:pt x="207771" y="148031"/>
                </a:lnTo>
                <a:lnTo>
                  <a:pt x="210654" y="147307"/>
                </a:lnTo>
                <a:lnTo>
                  <a:pt x="191681" y="63944"/>
                </a:lnTo>
                <a:lnTo>
                  <a:pt x="251159" y="13462"/>
                </a:lnTo>
                <a:lnTo>
                  <a:pt x="127000" y="13462"/>
                </a:lnTo>
                <a:lnTo>
                  <a:pt x="0" y="0"/>
                </a:lnTo>
                <a:close/>
              </a:path>
              <a:path w="257175" h="148590">
                <a:moveTo>
                  <a:pt x="255219" y="6362"/>
                </a:moveTo>
                <a:lnTo>
                  <a:pt x="127000" y="13462"/>
                </a:lnTo>
                <a:lnTo>
                  <a:pt x="251159" y="13462"/>
                </a:lnTo>
                <a:lnTo>
                  <a:pt x="257175" y="8356"/>
                </a:lnTo>
                <a:lnTo>
                  <a:pt x="255219" y="6362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7AD381C3-5183-A24D-B353-74464B3F60B2}"/>
              </a:ext>
            </a:extLst>
          </p:cNvPr>
          <p:cNvSpPr/>
          <p:nvPr/>
        </p:nvSpPr>
        <p:spPr>
          <a:xfrm>
            <a:off x="6522468" y="2372341"/>
            <a:ext cx="404068" cy="134838"/>
          </a:xfrm>
          <a:custGeom>
            <a:avLst/>
            <a:gdLst/>
            <a:ahLst/>
            <a:cxnLst/>
            <a:rect l="l" t="t" r="r" b="b"/>
            <a:pathLst>
              <a:path w="574675" h="191770">
                <a:moveTo>
                  <a:pt x="0" y="0"/>
                </a:moveTo>
                <a:lnTo>
                  <a:pt x="574615" y="191703"/>
                </a:lnTo>
              </a:path>
            </a:pathLst>
          </a:custGeom>
          <a:ln w="40554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9C252CA0-3505-734F-9FA7-CFEEB6A188DA}"/>
              </a:ext>
            </a:extLst>
          </p:cNvPr>
          <p:cNvSpPr/>
          <p:nvPr/>
        </p:nvSpPr>
        <p:spPr>
          <a:xfrm>
            <a:off x="6866600" y="2443368"/>
            <a:ext cx="180826" cy="104477"/>
          </a:xfrm>
          <a:custGeom>
            <a:avLst/>
            <a:gdLst/>
            <a:ahLst/>
            <a:cxnLst/>
            <a:rect l="l" t="t" r="r" b="b"/>
            <a:pathLst>
              <a:path w="257175" h="148590">
                <a:moveTo>
                  <a:pt x="234621" y="134581"/>
                </a:moveTo>
                <a:lnTo>
                  <a:pt x="130175" y="134581"/>
                </a:lnTo>
                <a:lnTo>
                  <a:pt x="257175" y="148043"/>
                </a:lnTo>
                <a:lnTo>
                  <a:pt x="234621" y="134581"/>
                </a:lnTo>
                <a:close/>
              </a:path>
              <a:path w="257175" h="148590">
                <a:moveTo>
                  <a:pt x="49402" y="0"/>
                </a:moveTo>
                <a:lnTo>
                  <a:pt x="46520" y="736"/>
                </a:lnTo>
                <a:lnTo>
                  <a:pt x="65493" y="84099"/>
                </a:lnTo>
                <a:lnTo>
                  <a:pt x="0" y="139687"/>
                </a:lnTo>
                <a:lnTo>
                  <a:pt x="1943" y="141668"/>
                </a:lnTo>
                <a:lnTo>
                  <a:pt x="130175" y="134581"/>
                </a:lnTo>
                <a:lnTo>
                  <a:pt x="234621" y="134581"/>
                </a:lnTo>
                <a:lnTo>
                  <a:pt x="147599" y="82638"/>
                </a:lnTo>
                <a:lnTo>
                  <a:pt x="49402" y="0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BCACB6A4-A80C-C442-8658-CD3DB2E6EB43}"/>
              </a:ext>
            </a:extLst>
          </p:cNvPr>
          <p:cNvSpPr/>
          <p:nvPr/>
        </p:nvSpPr>
        <p:spPr>
          <a:xfrm>
            <a:off x="6401523" y="2332006"/>
            <a:ext cx="181273" cy="104477"/>
          </a:xfrm>
          <a:custGeom>
            <a:avLst/>
            <a:gdLst/>
            <a:ahLst/>
            <a:cxnLst/>
            <a:rect l="l" t="t" r="r" b="b"/>
            <a:pathLst>
              <a:path w="257810" h="148590">
                <a:moveTo>
                  <a:pt x="0" y="0"/>
                </a:moveTo>
                <a:lnTo>
                  <a:pt x="109575" y="65404"/>
                </a:lnTo>
                <a:lnTo>
                  <a:pt x="207784" y="148031"/>
                </a:lnTo>
                <a:lnTo>
                  <a:pt x="210667" y="147307"/>
                </a:lnTo>
                <a:lnTo>
                  <a:pt x="191693" y="63944"/>
                </a:lnTo>
                <a:lnTo>
                  <a:pt x="251172" y="13461"/>
                </a:lnTo>
                <a:lnTo>
                  <a:pt x="127012" y="13461"/>
                </a:lnTo>
                <a:lnTo>
                  <a:pt x="0" y="0"/>
                </a:lnTo>
                <a:close/>
              </a:path>
              <a:path w="257810" h="148590">
                <a:moveTo>
                  <a:pt x="255231" y="6362"/>
                </a:moveTo>
                <a:lnTo>
                  <a:pt x="127012" y="13461"/>
                </a:lnTo>
                <a:lnTo>
                  <a:pt x="251172" y="13461"/>
                </a:lnTo>
                <a:lnTo>
                  <a:pt x="257187" y="8356"/>
                </a:lnTo>
                <a:lnTo>
                  <a:pt x="255231" y="6362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7">
            <a:extLst>
              <a:ext uri="{FF2B5EF4-FFF2-40B4-BE49-F238E27FC236}">
                <a16:creationId xmlns:a16="http://schemas.microsoft.com/office/drawing/2014/main" id="{56EEF246-46B8-D540-B268-F03EAE04176A}"/>
              </a:ext>
            </a:extLst>
          </p:cNvPr>
          <p:cNvSpPr/>
          <p:nvPr/>
        </p:nvSpPr>
        <p:spPr>
          <a:xfrm>
            <a:off x="6536042" y="3244209"/>
            <a:ext cx="2150269" cy="8930"/>
          </a:xfrm>
          <a:custGeom>
            <a:avLst/>
            <a:gdLst/>
            <a:ahLst/>
            <a:cxnLst/>
            <a:rect l="l" t="t" r="r" b="b"/>
            <a:pathLst>
              <a:path w="3058160" h="12700">
                <a:moveTo>
                  <a:pt x="3057978" y="0"/>
                </a:moveTo>
                <a:lnTo>
                  <a:pt x="0" y="12691"/>
                </a:lnTo>
              </a:path>
            </a:pathLst>
          </a:custGeom>
          <a:ln w="40546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8">
            <a:extLst>
              <a:ext uri="{FF2B5EF4-FFF2-40B4-BE49-F238E27FC236}">
                <a16:creationId xmlns:a16="http://schemas.microsoft.com/office/drawing/2014/main" id="{6C69C047-8201-6C4F-8994-CFEF8A444EDA}"/>
              </a:ext>
            </a:extLst>
          </p:cNvPr>
          <p:cNvSpPr/>
          <p:nvPr/>
        </p:nvSpPr>
        <p:spPr>
          <a:xfrm>
            <a:off x="6038810" y="1902610"/>
            <a:ext cx="2821532" cy="15154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C1499D-51BD-D34A-835E-3CE2DBAD6345}"/>
              </a:ext>
            </a:extLst>
          </p:cNvPr>
          <p:cNvSpPr/>
          <p:nvPr/>
        </p:nvSpPr>
        <p:spPr>
          <a:xfrm>
            <a:off x="455277" y="2494966"/>
            <a:ext cx="5432227" cy="1704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Consequence.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represent the SPT with two vertex-indexed arrays: </a:t>
            </a:r>
          </a:p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is length of shortest path from s to v. </a:t>
            </a:r>
          </a:p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is last edge on shortest path from s to v.</a:t>
            </a:r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CEA5A9C4-FF5B-0A4E-8247-322AADAF16F6}"/>
              </a:ext>
            </a:extLst>
          </p:cNvPr>
          <p:cNvSpPr txBox="1"/>
          <p:nvPr/>
        </p:nvSpPr>
        <p:spPr>
          <a:xfrm>
            <a:off x="1070945" y="4469248"/>
            <a:ext cx="730002" cy="18752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edgeTo[]</a:t>
            </a:r>
            <a:endParaRPr sz="1160">
              <a:latin typeface="DejaVu Sans Mono"/>
              <a:cs typeface="DejaVu Sans Mono"/>
            </a:endParaRPr>
          </a:p>
        </p:txBody>
      </p:sp>
      <p:sp>
        <p:nvSpPr>
          <p:cNvPr id="17" name="object 6">
            <a:extLst>
              <a:ext uri="{FF2B5EF4-FFF2-40B4-BE49-F238E27FC236}">
                <a16:creationId xmlns:a16="http://schemas.microsoft.com/office/drawing/2014/main" id="{2CD08CB1-8DF8-D043-8E63-2A92D24E5F35}"/>
              </a:ext>
            </a:extLst>
          </p:cNvPr>
          <p:cNvSpPr txBox="1"/>
          <p:nvPr/>
        </p:nvSpPr>
        <p:spPr>
          <a:xfrm>
            <a:off x="2138584" y="4469248"/>
            <a:ext cx="730002" cy="18752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distTo[]</a:t>
            </a:r>
            <a:endParaRPr sz="1160">
              <a:latin typeface="DejaVu Sans Mono"/>
              <a:cs typeface="DejaVu Sans Mono"/>
            </a:endParaRPr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C17BDE40-7F32-C64C-AEC2-F49542F0A7B5}"/>
              </a:ext>
            </a:extLst>
          </p:cNvPr>
          <p:cNvSpPr txBox="1"/>
          <p:nvPr/>
        </p:nvSpPr>
        <p:spPr>
          <a:xfrm>
            <a:off x="804036" y="4646253"/>
            <a:ext cx="107156" cy="1636474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8929">
              <a:spcBef>
                <a:spcPts val="225"/>
              </a:spcBef>
            </a:pPr>
            <a:r>
              <a:rPr sz="1160" dirty="0">
                <a:solidFill>
                  <a:srgbClr val="BF311A"/>
                </a:solidFill>
                <a:latin typeface="DejaVu Sans Mono"/>
                <a:cs typeface="DejaVu Sans Mono"/>
              </a:rPr>
              <a:t>0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1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2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3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4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5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6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7</a:t>
            </a:r>
            <a:endParaRPr sz="1160">
              <a:latin typeface="DejaVu Sans Mono"/>
              <a:cs typeface="DejaVu Sans Mono"/>
            </a:endParaRPr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40CA7301-57DF-974F-B2A3-43EBC393CC11}"/>
              </a:ext>
            </a:extLst>
          </p:cNvPr>
          <p:cNvSpPr txBox="1"/>
          <p:nvPr/>
        </p:nvSpPr>
        <p:spPr>
          <a:xfrm>
            <a:off x="1248885" y="4646253"/>
            <a:ext cx="1441697" cy="1636474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8929">
              <a:spcBef>
                <a:spcPts val="225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null	0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5-&gt;1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0.32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1.05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0-&gt;2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0.26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0.26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7-&gt;3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0.37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0.97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0-&gt;4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0.38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0.38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4-&gt;5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0.35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0.73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3-&gt;6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0.52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1.49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2-&gt;7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0.34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0.60</a:t>
            </a:r>
            <a:endParaRPr sz="1160" dirty="0">
              <a:latin typeface="DejaVu Sans Mono"/>
              <a:cs typeface="DejaVu Sans Mono"/>
            </a:endParaRPr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E34EB971-8115-E546-9048-C77380F6902D}"/>
              </a:ext>
            </a:extLst>
          </p:cNvPr>
          <p:cNvSpPr/>
          <p:nvPr/>
        </p:nvSpPr>
        <p:spPr>
          <a:xfrm>
            <a:off x="938601" y="4697679"/>
            <a:ext cx="0" cy="1502420"/>
          </a:xfrm>
          <a:custGeom>
            <a:avLst/>
            <a:gdLst/>
            <a:ahLst/>
            <a:cxnLst/>
            <a:rect l="l" t="t" r="r" b="b"/>
            <a:pathLst>
              <a:path h="2136775">
                <a:moveTo>
                  <a:pt x="0" y="0"/>
                </a:moveTo>
                <a:lnTo>
                  <a:pt x="0" y="2136222"/>
                </a:lnTo>
              </a:path>
            </a:pathLst>
          </a:custGeom>
          <a:ln w="17515">
            <a:solidFill>
              <a:srgbClr val="BF311A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533B7174-73A2-414E-9B2B-5CD0EAC68262}"/>
              </a:ext>
            </a:extLst>
          </p:cNvPr>
          <p:cNvSpPr/>
          <p:nvPr/>
        </p:nvSpPr>
        <p:spPr>
          <a:xfrm>
            <a:off x="1055420" y="4677203"/>
            <a:ext cx="1813173" cy="0"/>
          </a:xfrm>
          <a:custGeom>
            <a:avLst/>
            <a:gdLst/>
            <a:ahLst/>
            <a:cxnLst/>
            <a:rect l="l" t="t" r="r" b="b"/>
            <a:pathLst>
              <a:path w="2578734">
                <a:moveTo>
                  <a:pt x="0" y="0"/>
                </a:moveTo>
                <a:lnTo>
                  <a:pt x="25781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D3F9A0B8-0065-D347-9ABC-CF4AEF314DD5}"/>
              </a:ext>
            </a:extLst>
          </p:cNvPr>
          <p:cNvSpPr txBox="1"/>
          <p:nvPr/>
        </p:nvSpPr>
        <p:spPr>
          <a:xfrm>
            <a:off x="804036" y="6348455"/>
            <a:ext cx="2127899" cy="1936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00" kern="0" dirty="0">
                <a:solidFill>
                  <a:schemeClr val="accent1"/>
                </a:solidFill>
                <a:latin typeface="DejaVu Sans"/>
              </a:rPr>
              <a:t>parent-link representation</a:t>
            </a:r>
          </a:p>
        </p:txBody>
      </p:sp>
      <p:sp>
        <p:nvSpPr>
          <p:cNvPr id="23" name="object 4">
            <a:extLst>
              <a:ext uri="{FF2B5EF4-FFF2-40B4-BE49-F238E27FC236}">
                <a16:creationId xmlns:a16="http://schemas.microsoft.com/office/drawing/2014/main" id="{B6B91648-2211-3740-8C62-73A8C3D19E5D}"/>
              </a:ext>
            </a:extLst>
          </p:cNvPr>
          <p:cNvSpPr/>
          <p:nvPr/>
        </p:nvSpPr>
        <p:spPr>
          <a:xfrm>
            <a:off x="3537069" y="4291875"/>
            <a:ext cx="5539819" cy="24757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0"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031E8B9C-6190-064F-9D3D-C32F713F951D}"/>
              </a:ext>
            </a:extLst>
          </p:cNvPr>
          <p:cNvSpPr/>
          <p:nvPr/>
        </p:nvSpPr>
        <p:spPr>
          <a:xfrm>
            <a:off x="3590647" y="4351802"/>
            <a:ext cx="5361561" cy="2322802"/>
          </a:xfrm>
          <a:custGeom>
            <a:avLst/>
            <a:gdLst/>
            <a:ahLst/>
            <a:cxnLst/>
            <a:rect l="l" t="t" r="r" b="b"/>
            <a:pathLst>
              <a:path w="10312400" h="4051300">
                <a:moveTo>
                  <a:pt x="0" y="0"/>
                </a:moveTo>
                <a:lnTo>
                  <a:pt x="10312400" y="0"/>
                </a:lnTo>
                <a:lnTo>
                  <a:pt x="10312400" y="4051301"/>
                </a:lnTo>
                <a:lnTo>
                  <a:pt x="0" y="40513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 sz="800"/>
          </a:p>
        </p:txBody>
      </p:sp>
      <p:sp>
        <p:nvSpPr>
          <p:cNvPr id="25" name="object 6">
            <a:extLst>
              <a:ext uri="{FF2B5EF4-FFF2-40B4-BE49-F238E27FC236}">
                <a16:creationId xmlns:a16="http://schemas.microsoft.com/office/drawing/2014/main" id="{00ACE68F-D408-7444-939F-993BC5157EA1}"/>
              </a:ext>
            </a:extLst>
          </p:cNvPr>
          <p:cNvSpPr txBox="1"/>
          <p:nvPr/>
        </p:nvSpPr>
        <p:spPr>
          <a:xfrm>
            <a:off x="3733522" y="4494677"/>
            <a:ext cx="5017763" cy="39421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98232">
              <a:lnSpc>
                <a:spcPts val="1237"/>
              </a:lnSpc>
              <a:tabLst>
                <a:tab pos="875525" algn="l"/>
                <a:tab pos="1552817" algn="l"/>
                <a:tab pos="2617198" algn="l"/>
              </a:tabLst>
            </a:pPr>
            <a:r>
              <a:rPr sz="1000" spc="-4" dirty="0">
                <a:latin typeface="DejaVu Sans Mono"/>
                <a:cs typeface="DejaVu Sans Mono"/>
              </a:rPr>
              <a:t>public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double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distTo</a:t>
            </a:r>
            <a:r>
              <a:rPr sz="1000" spc="-4" dirty="0">
                <a:latin typeface="DejaVu Sans Mono"/>
                <a:cs typeface="DejaVu Sans Mono"/>
              </a:rPr>
              <a:t>(</a:t>
            </a:r>
            <a:r>
              <a:rPr sz="1000" spc="-4" dirty="0" err="1">
                <a:latin typeface="DejaVu Sans Mono"/>
                <a:cs typeface="DejaVu Sans Mono"/>
              </a:rPr>
              <a:t>int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v)</a:t>
            </a:r>
            <a:endParaRPr sz="1000" dirty="0">
              <a:latin typeface="DejaVu Sans Mono"/>
              <a:cs typeface="DejaVu Sans Mono"/>
            </a:endParaRPr>
          </a:p>
          <a:p>
            <a:pPr marL="198232">
              <a:lnSpc>
                <a:spcPts val="1508"/>
              </a:lnSpc>
              <a:spcBef>
                <a:spcPts val="520"/>
              </a:spcBef>
              <a:tabLst>
                <a:tab pos="488437" algn="l"/>
                <a:tab pos="1165729" algn="l"/>
                <a:tab pos="2326994" algn="l"/>
              </a:tabLst>
            </a:pPr>
            <a:r>
              <a:rPr sz="1000" spc="-4" dirty="0">
                <a:latin typeface="DejaVu Sans Mono"/>
                <a:cs typeface="DejaVu Sans Mono"/>
              </a:rPr>
              <a:t>{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return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distTo</a:t>
            </a:r>
            <a:r>
              <a:rPr sz="1000" spc="-4" dirty="0">
                <a:latin typeface="DejaVu Sans Mono"/>
                <a:cs typeface="DejaVu Sans Mono"/>
              </a:rPr>
              <a:t>[v];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}</a:t>
            </a:r>
            <a:endParaRPr sz="1000" dirty="0">
              <a:latin typeface="DejaVu Sans Mono"/>
              <a:cs typeface="DejaVu Sans Mono"/>
            </a:endParaRPr>
          </a:p>
        </p:txBody>
      </p:sp>
      <p:sp>
        <p:nvSpPr>
          <p:cNvPr id="26" name="object 7">
            <a:extLst>
              <a:ext uri="{FF2B5EF4-FFF2-40B4-BE49-F238E27FC236}">
                <a16:creationId xmlns:a16="http://schemas.microsoft.com/office/drawing/2014/main" id="{FCA45C37-E05B-4846-B0AA-DD457756B57E}"/>
              </a:ext>
            </a:extLst>
          </p:cNvPr>
          <p:cNvSpPr txBox="1"/>
          <p:nvPr/>
        </p:nvSpPr>
        <p:spPr>
          <a:xfrm>
            <a:off x="3733522" y="5018175"/>
            <a:ext cx="5017763" cy="158167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75902" rIns="0" bIns="0" rtlCol="0">
            <a:spAutoFit/>
          </a:bodyPr>
          <a:lstStyle/>
          <a:p>
            <a:pPr marL="198232">
              <a:spcBef>
                <a:spcPts val="598"/>
              </a:spcBef>
              <a:tabLst>
                <a:tab pos="875525" algn="l"/>
                <a:tab pos="3101170" algn="l"/>
                <a:tab pos="4165551" algn="l"/>
              </a:tabLst>
            </a:pPr>
            <a:r>
              <a:rPr sz="1000" spc="-4" dirty="0">
                <a:latin typeface="DejaVu Sans Mono"/>
                <a:cs typeface="DejaVu Sans Mono"/>
              </a:rPr>
              <a:t>public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Iterable</a:t>
            </a:r>
            <a:r>
              <a:rPr sz="1000" spc="-4" dirty="0">
                <a:latin typeface="DejaVu Sans Mono"/>
                <a:cs typeface="DejaVu Sans Mono"/>
              </a:rPr>
              <a:t>&lt;</a:t>
            </a:r>
            <a:r>
              <a:rPr sz="1000" spc="-4" dirty="0" err="1">
                <a:latin typeface="DejaVu Sans Mono"/>
                <a:cs typeface="DejaVu Sans Mono"/>
              </a:rPr>
              <a:t>DirectedEdge</a:t>
            </a:r>
            <a:r>
              <a:rPr sz="1000" spc="-4" dirty="0">
                <a:latin typeface="DejaVu Sans Mono"/>
                <a:cs typeface="DejaVu Sans Mono"/>
              </a:rPr>
              <a:t>&gt;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pathTo</a:t>
            </a:r>
            <a:r>
              <a:rPr sz="1000" spc="-4" dirty="0">
                <a:latin typeface="DejaVu Sans Mono"/>
                <a:cs typeface="DejaVu Sans Mono"/>
              </a:rPr>
              <a:t>(</a:t>
            </a:r>
            <a:r>
              <a:rPr sz="1000" spc="-4" dirty="0" err="1">
                <a:latin typeface="DejaVu Sans Mono"/>
                <a:cs typeface="DejaVu Sans Mono"/>
              </a:rPr>
              <a:t>int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v)</a:t>
            </a:r>
            <a:endParaRPr sz="1000" dirty="0">
              <a:latin typeface="DejaVu Sans Mono"/>
              <a:cs typeface="DejaVu Sans Mono"/>
            </a:endParaRPr>
          </a:p>
          <a:p>
            <a:pPr marL="198232">
              <a:spcBef>
                <a:spcPts val="591"/>
              </a:spcBef>
            </a:pPr>
            <a:r>
              <a:rPr sz="1000" spc="-4" dirty="0">
                <a:latin typeface="DejaVu Sans Mono"/>
                <a:cs typeface="DejaVu Sans Mono"/>
              </a:rPr>
              <a:t>{</a:t>
            </a:r>
            <a:endParaRPr sz="1000" dirty="0">
              <a:latin typeface="DejaVu Sans Mono"/>
              <a:cs typeface="DejaVu Sans Mono"/>
            </a:endParaRPr>
          </a:p>
          <a:p>
            <a:pPr marL="488437">
              <a:spcBef>
                <a:spcPts val="591"/>
              </a:spcBef>
              <a:tabLst>
                <a:tab pos="2423877" algn="l"/>
                <a:tab pos="2907403" algn="l"/>
                <a:tab pos="3101170" algn="l"/>
                <a:tab pos="3488258" algn="l"/>
              </a:tabLst>
            </a:pPr>
            <a:r>
              <a:rPr sz="1000" spc="-4" dirty="0">
                <a:latin typeface="DejaVu Sans Mono"/>
                <a:cs typeface="DejaVu Sans Mono"/>
              </a:rPr>
              <a:t>Stack&lt;</a:t>
            </a:r>
            <a:r>
              <a:rPr sz="1000" spc="-4" dirty="0" err="1">
                <a:latin typeface="DejaVu Sans Mono"/>
                <a:cs typeface="DejaVu Sans Mono"/>
              </a:rPr>
              <a:t>DirectedEdge</a:t>
            </a:r>
            <a:r>
              <a:rPr sz="1000" spc="-4" dirty="0">
                <a:latin typeface="DejaVu Sans Mono"/>
                <a:cs typeface="DejaVu Sans Mono"/>
              </a:rPr>
              <a:t>&gt;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path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=	new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Stack&lt;DirectedEdge&gt;();</a:t>
            </a:r>
            <a:endParaRPr sz="1000" dirty="0">
              <a:latin typeface="DejaVu Sans Mono"/>
              <a:cs typeface="DejaVu Sans Mono"/>
            </a:endParaRPr>
          </a:p>
          <a:p>
            <a:pPr marL="779088" marR="181266" indent="-290650">
              <a:lnSpc>
                <a:spcPct val="138900"/>
              </a:lnSpc>
              <a:tabLst>
                <a:tab pos="875525" algn="l"/>
                <a:tab pos="2230110" algn="l"/>
                <a:tab pos="2423877" algn="l"/>
                <a:tab pos="2617198" algn="l"/>
                <a:tab pos="3681579" algn="l"/>
                <a:tab pos="3875347" algn="l"/>
                <a:tab pos="4165551" algn="l"/>
                <a:tab pos="4745960" algn="l"/>
                <a:tab pos="4939727" algn="l"/>
                <a:tab pos="5133048" algn="l"/>
              </a:tabLst>
            </a:pPr>
            <a:r>
              <a:rPr sz="1000" spc="-4" dirty="0">
                <a:latin typeface="DejaVu Sans Mono"/>
                <a:cs typeface="DejaVu Sans Mono"/>
              </a:rPr>
              <a:t>for	(</a:t>
            </a:r>
            <a:r>
              <a:rPr sz="1000" spc="-4" dirty="0" err="1">
                <a:latin typeface="DejaVu Sans Mono"/>
                <a:cs typeface="DejaVu Sans Mono"/>
              </a:rPr>
              <a:t>DirectedEdge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e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=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edgeTo</a:t>
            </a:r>
            <a:r>
              <a:rPr sz="1000" spc="-4" dirty="0">
                <a:latin typeface="DejaVu Sans Mono"/>
                <a:cs typeface="DejaVu Sans Mono"/>
              </a:rPr>
              <a:t>[v];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e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!=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null;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e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=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edgeTo</a:t>
            </a:r>
            <a:r>
              <a:rPr sz="1000" spc="-4" dirty="0">
                <a:latin typeface="DejaVu Sans Mono"/>
                <a:cs typeface="DejaVu Sans Mono"/>
              </a:rPr>
              <a:t>[e.from()])  </a:t>
            </a:r>
            <a:endParaRPr lang="en-US" sz="1000" spc="-4" dirty="0">
              <a:latin typeface="DejaVu Sans Mono"/>
              <a:cs typeface="DejaVu Sans Mono"/>
            </a:endParaRPr>
          </a:p>
          <a:p>
            <a:pPr marL="779088" marR="181266" indent="-290650">
              <a:lnSpc>
                <a:spcPct val="138900"/>
              </a:lnSpc>
              <a:tabLst>
                <a:tab pos="875525" algn="l"/>
                <a:tab pos="2230110" algn="l"/>
                <a:tab pos="2423877" algn="l"/>
                <a:tab pos="2617198" algn="l"/>
                <a:tab pos="3681579" algn="l"/>
                <a:tab pos="3875347" algn="l"/>
                <a:tab pos="4165551" algn="l"/>
                <a:tab pos="4745960" algn="l"/>
                <a:tab pos="4939727" algn="l"/>
                <a:tab pos="5133048" algn="l"/>
              </a:tabLst>
            </a:pPr>
            <a:r>
              <a:rPr lang="en-US" sz="1000" spc="-4" dirty="0">
                <a:latin typeface="DejaVu Sans Mono"/>
                <a:cs typeface="DejaVu Sans Mono"/>
              </a:rPr>
              <a:t>       </a:t>
            </a:r>
            <a:r>
              <a:rPr sz="1000" spc="-4" dirty="0" err="1">
                <a:latin typeface="DejaVu Sans Mono"/>
                <a:cs typeface="DejaVu Sans Mono"/>
              </a:rPr>
              <a:t>path.push</a:t>
            </a:r>
            <a:r>
              <a:rPr sz="1000" spc="-4" dirty="0">
                <a:latin typeface="DejaVu Sans Mono"/>
                <a:cs typeface="DejaVu Sans Mono"/>
              </a:rPr>
              <a:t>(e);</a:t>
            </a:r>
            <a:endParaRPr sz="1000" dirty="0">
              <a:latin typeface="DejaVu Sans Mono"/>
              <a:cs typeface="DejaVu Sans Mono"/>
            </a:endParaRPr>
          </a:p>
          <a:p>
            <a:pPr marL="488437">
              <a:spcBef>
                <a:spcPts val="591"/>
              </a:spcBef>
              <a:tabLst>
                <a:tab pos="1165729" algn="l"/>
              </a:tabLst>
            </a:pPr>
            <a:r>
              <a:rPr sz="1000" spc="-4" dirty="0">
                <a:latin typeface="DejaVu Sans Mono"/>
                <a:cs typeface="DejaVu Sans Mono"/>
              </a:rPr>
              <a:t>return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path;</a:t>
            </a:r>
            <a:endParaRPr sz="1000" dirty="0">
              <a:latin typeface="DejaVu Sans Mono"/>
              <a:cs typeface="DejaVu Sans Mono"/>
            </a:endParaRPr>
          </a:p>
          <a:p>
            <a:pPr marL="198232">
              <a:spcBef>
                <a:spcPts val="591"/>
              </a:spcBef>
            </a:pPr>
            <a:r>
              <a:rPr sz="1000" spc="-4" dirty="0">
                <a:latin typeface="DejaVu Sans Mono"/>
                <a:cs typeface="DejaVu Sans Mono"/>
              </a:rPr>
              <a:t>}</a:t>
            </a:r>
            <a:endParaRPr sz="1000" dirty="0">
              <a:latin typeface="DejaVu Sans Mono"/>
              <a:cs typeface="DejaVu Sans Mono"/>
            </a:endParaRPr>
          </a:p>
        </p:txBody>
      </p:sp>
    </p:spTree>
    <p:extLst>
      <p:ext uri="{BB962C8B-B14F-4D97-AF65-F5344CB8AC3E}">
        <p14:creationId xmlns:p14="http://schemas.microsoft.com/office/powerpoint/2010/main" val="406924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 animBg="1"/>
      <p:bldP spid="21" grpId="0" animBg="1"/>
      <p:bldP spid="22" grpId="0"/>
      <p:bldP spid="23" grpId="0" animBg="1"/>
      <p:bldP spid="24" grpId="0" animBg="1"/>
      <p:bldP spid="25" grpId="0" animBg="1"/>
      <p:bldP spid="2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485D3D4B-089A-2E9F-DFDB-173C4F4C28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SE" dirty="0"/>
              <a:t>Bellman-Ford Algorithm Example 1</a:t>
            </a:r>
          </a:p>
        </p:txBody>
      </p:sp>
      <p:grpSp>
        <p:nvGrpSpPr>
          <p:cNvPr id="119811" name="Group 3">
            <a:extLst>
              <a:ext uri="{FF2B5EF4-FFF2-40B4-BE49-F238E27FC236}">
                <a16:creationId xmlns:a16="http://schemas.microsoft.com/office/drawing/2014/main" id="{7B8990CA-D140-9457-4D61-C4B5D2E5835D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76600"/>
            <a:ext cx="533400" cy="533400"/>
            <a:chOff x="1824" y="2736"/>
            <a:chExt cx="336" cy="336"/>
          </a:xfrm>
        </p:grpSpPr>
        <p:sp>
          <p:nvSpPr>
            <p:cNvPr id="119812" name="Oval 4">
              <a:extLst>
                <a:ext uri="{FF2B5EF4-FFF2-40B4-BE49-F238E27FC236}">
                  <a16:creationId xmlns:a16="http://schemas.microsoft.com/office/drawing/2014/main" id="{F3EEDFDF-4C60-B981-FBA3-644576FCF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9813" name="Text Box 5">
              <a:extLst>
                <a:ext uri="{FF2B5EF4-FFF2-40B4-BE49-F238E27FC236}">
                  <a16:creationId xmlns:a16="http://schemas.microsoft.com/office/drawing/2014/main" id="{68C7BF46-0DC6-506C-39E2-6D012DB92C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G</a:t>
              </a:r>
            </a:p>
          </p:txBody>
        </p:sp>
      </p:grpSp>
      <p:grpSp>
        <p:nvGrpSpPr>
          <p:cNvPr id="119814" name="Group 6">
            <a:extLst>
              <a:ext uri="{FF2B5EF4-FFF2-40B4-BE49-F238E27FC236}">
                <a16:creationId xmlns:a16="http://schemas.microsoft.com/office/drawing/2014/main" id="{73580B65-BF32-4ACD-FD5A-14CF8C124D65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81200"/>
            <a:ext cx="533400" cy="533400"/>
            <a:chOff x="1824" y="2736"/>
            <a:chExt cx="336" cy="336"/>
          </a:xfrm>
        </p:grpSpPr>
        <p:sp>
          <p:nvSpPr>
            <p:cNvPr id="119815" name="Oval 7">
              <a:extLst>
                <a:ext uri="{FF2B5EF4-FFF2-40B4-BE49-F238E27FC236}">
                  <a16:creationId xmlns:a16="http://schemas.microsoft.com/office/drawing/2014/main" id="{527F3974-B544-8FC1-D1BC-AED38942B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1F0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9816" name="Text Box 8">
              <a:extLst>
                <a:ext uri="{FF2B5EF4-FFF2-40B4-BE49-F238E27FC236}">
                  <a16:creationId xmlns:a16="http://schemas.microsoft.com/office/drawing/2014/main" id="{13107429-4EA6-40B8-D9B4-3373BDF531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S</a:t>
              </a:r>
            </a:p>
          </p:txBody>
        </p:sp>
      </p:grpSp>
      <p:grpSp>
        <p:nvGrpSpPr>
          <p:cNvPr id="119817" name="Group 9">
            <a:extLst>
              <a:ext uri="{FF2B5EF4-FFF2-40B4-BE49-F238E27FC236}">
                <a16:creationId xmlns:a16="http://schemas.microsoft.com/office/drawing/2014/main" id="{5EAC583D-B93E-A773-7EB1-2F74393FF30E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495800"/>
            <a:ext cx="533400" cy="533400"/>
            <a:chOff x="1824" y="2736"/>
            <a:chExt cx="336" cy="336"/>
          </a:xfrm>
        </p:grpSpPr>
        <p:sp>
          <p:nvSpPr>
            <p:cNvPr id="119818" name="Oval 10">
              <a:extLst>
                <a:ext uri="{FF2B5EF4-FFF2-40B4-BE49-F238E27FC236}">
                  <a16:creationId xmlns:a16="http://schemas.microsoft.com/office/drawing/2014/main" id="{7369AE9B-52DA-98F8-87E6-AAB086D772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9819" name="Text Box 11">
              <a:extLst>
                <a:ext uri="{FF2B5EF4-FFF2-40B4-BE49-F238E27FC236}">
                  <a16:creationId xmlns:a16="http://schemas.microsoft.com/office/drawing/2014/main" id="{A3796CE2-FF09-2A7E-13D0-414A8BF4FE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F</a:t>
              </a:r>
            </a:p>
          </p:txBody>
        </p:sp>
      </p:grpSp>
      <p:grpSp>
        <p:nvGrpSpPr>
          <p:cNvPr id="119820" name="Group 12">
            <a:extLst>
              <a:ext uri="{FF2B5EF4-FFF2-40B4-BE49-F238E27FC236}">
                <a16:creationId xmlns:a16="http://schemas.microsoft.com/office/drawing/2014/main" id="{6E3CD916-18D5-7847-0394-27A567758160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334000"/>
            <a:ext cx="533400" cy="533400"/>
            <a:chOff x="1824" y="2736"/>
            <a:chExt cx="336" cy="336"/>
          </a:xfrm>
        </p:grpSpPr>
        <p:sp>
          <p:nvSpPr>
            <p:cNvPr id="119821" name="Oval 13">
              <a:extLst>
                <a:ext uri="{FF2B5EF4-FFF2-40B4-BE49-F238E27FC236}">
                  <a16:creationId xmlns:a16="http://schemas.microsoft.com/office/drawing/2014/main" id="{8306A8DD-5A7F-000B-6892-07E265CE2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9822" name="Text Box 14">
              <a:extLst>
                <a:ext uri="{FF2B5EF4-FFF2-40B4-BE49-F238E27FC236}">
                  <a16:creationId xmlns:a16="http://schemas.microsoft.com/office/drawing/2014/main" id="{4D4F627E-9CE1-03DD-B60A-36749EAD2D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E</a:t>
              </a:r>
            </a:p>
          </p:txBody>
        </p:sp>
      </p:grpSp>
      <p:grpSp>
        <p:nvGrpSpPr>
          <p:cNvPr id="119823" name="Group 15">
            <a:extLst>
              <a:ext uri="{FF2B5EF4-FFF2-40B4-BE49-F238E27FC236}">
                <a16:creationId xmlns:a16="http://schemas.microsoft.com/office/drawing/2014/main" id="{7E8C1F76-8820-5D89-9C9F-AE434B18403C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981200"/>
            <a:ext cx="533400" cy="533400"/>
            <a:chOff x="1824" y="2736"/>
            <a:chExt cx="336" cy="336"/>
          </a:xfrm>
        </p:grpSpPr>
        <p:sp>
          <p:nvSpPr>
            <p:cNvPr id="119824" name="Oval 16">
              <a:extLst>
                <a:ext uri="{FF2B5EF4-FFF2-40B4-BE49-F238E27FC236}">
                  <a16:creationId xmlns:a16="http://schemas.microsoft.com/office/drawing/2014/main" id="{957DCB8A-133E-FF83-C856-72E8FA7557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9825" name="Text Box 17">
              <a:extLst>
                <a:ext uri="{FF2B5EF4-FFF2-40B4-BE49-F238E27FC236}">
                  <a16:creationId xmlns:a16="http://schemas.microsoft.com/office/drawing/2014/main" id="{D52480C7-4CEB-DE36-B5F3-0D6DAF509B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A</a:t>
              </a:r>
            </a:p>
          </p:txBody>
        </p:sp>
      </p:grpSp>
      <p:grpSp>
        <p:nvGrpSpPr>
          <p:cNvPr id="119826" name="Group 18">
            <a:extLst>
              <a:ext uri="{FF2B5EF4-FFF2-40B4-BE49-F238E27FC236}">
                <a16:creationId xmlns:a16="http://schemas.microsoft.com/office/drawing/2014/main" id="{AA642846-0CB5-77AC-E79A-5317DFD01DF1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334000"/>
            <a:ext cx="533400" cy="533400"/>
            <a:chOff x="1824" y="2736"/>
            <a:chExt cx="336" cy="336"/>
          </a:xfrm>
        </p:grpSpPr>
        <p:sp>
          <p:nvSpPr>
            <p:cNvPr id="119827" name="Oval 19">
              <a:extLst>
                <a:ext uri="{FF2B5EF4-FFF2-40B4-BE49-F238E27FC236}">
                  <a16:creationId xmlns:a16="http://schemas.microsoft.com/office/drawing/2014/main" id="{F16C5FD5-F52F-FBBE-EED4-8A59E518B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9828" name="Text Box 20">
              <a:extLst>
                <a:ext uri="{FF2B5EF4-FFF2-40B4-BE49-F238E27FC236}">
                  <a16:creationId xmlns:a16="http://schemas.microsoft.com/office/drawing/2014/main" id="{EAC66820-A791-EA01-A12B-C246EDD4F9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D</a:t>
              </a:r>
            </a:p>
          </p:txBody>
        </p:sp>
      </p:grpSp>
      <p:grpSp>
        <p:nvGrpSpPr>
          <p:cNvPr id="119829" name="Group 21">
            <a:extLst>
              <a:ext uri="{FF2B5EF4-FFF2-40B4-BE49-F238E27FC236}">
                <a16:creationId xmlns:a16="http://schemas.microsoft.com/office/drawing/2014/main" id="{384D7D86-4AB6-A70C-E77F-FD27DEBF3A21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200400"/>
            <a:ext cx="533400" cy="533400"/>
            <a:chOff x="1824" y="2736"/>
            <a:chExt cx="336" cy="336"/>
          </a:xfrm>
        </p:grpSpPr>
        <p:sp>
          <p:nvSpPr>
            <p:cNvPr id="119830" name="Oval 22">
              <a:extLst>
                <a:ext uri="{FF2B5EF4-FFF2-40B4-BE49-F238E27FC236}">
                  <a16:creationId xmlns:a16="http://schemas.microsoft.com/office/drawing/2014/main" id="{586D3C95-1AC7-4621-091E-0DD09766D5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9831" name="Text Box 23">
              <a:extLst>
                <a:ext uri="{FF2B5EF4-FFF2-40B4-BE49-F238E27FC236}">
                  <a16:creationId xmlns:a16="http://schemas.microsoft.com/office/drawing/2014/main" id="{AEEAB271-FBA8-1EF9-EAFA-892F244646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B</a:t>
              </a:r>
            </a:p>
          </p:txBody>
        </p:sp>
      </p:grpSp>
      <p:grpSp>
        <p:nvGrpSpPr>
          <p:cNvPr id="119832" name="Group 24">
            <a:extLst>
              <a:ext uri="{FF2B5EF4-FFF2-40B4-BE49-F238E27FC236}">
                <a16:creationId xmlns:a16="http://schemas.microsoft.com/office/drawing/2014/main" id="{0438FB8B-B6D5-44E2-485E-7C30EC11B690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824" y="2736"/>
            <a:chExt cx="336" cy="336"/>
          </a:xfrm>
        </p:grpSpPr>
        <p:sp>
          <p:nvSpPr>
            <p:cNvPr id="119833" name="Oval 25">
              <a:extLst>
                <a:ext uri="{FF2B5EF4-FFF2-40B4-BE49-F238E27FC236}">
                  <a16:creationId xmlns:a16="http://schemas.microsoft.com/office/drawing/2014/main" id="{D5405911-D9F0-22D3-1CF8-5DDFC5C3C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9834" name="Text Box 26">
              <a:extLst>
                <a:ext uri="{FF2B5EF4-FFF2-40B4-BE49-F238E27FC236}">
                  <a16:creationId xmlns:a16="http://schemas.microsoft.com/office/drawing/2014/main" id="{7CB51E2E-CD4C-3D0C-70EB-8F2DF6F97F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>
                  <a:latin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119835" name="Line 27">
            <a:extLst>
              <a:ext uri="{FF2B5EF4-FFF2-40B4-BE49-F238E27FC236}">
                <a16:creationId xmlns:a16="http://schemas.microsoft.com/office/drawing/2014/main" id="{2C2AA5FF-6458-8E4D-6C18-E21217768B3D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36" name="Line 28">
            <a:extLst>
              <a:ext uri="{FF2B5EF4-FFF2-40B4-BE49-F238E27FC236}">
                <a16:creationId xmlns:a16="http://schemas.microsoft.com/office/drawing/2014/main" id="{9A87E662-D9EA-2584-60A9-6EA8983DA52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2362200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37" name="Line 29">
            <a:extLst>
              <a:ext uri="{FF2B5EF4-FFF2-40B4-BE49-F238E27FC236}">
                <a16:creationId xmlns:a16="http://schemas.microsoft.com/office/drawing/2014/main" id="{FE14D5DE-CA0D-EA0E-3E40-B07E1B4AAAE2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733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38" name="Line 30">
            <a:extLst>
              <a:ext uri="{FF2B5EF4-FFF2-40B4-BE49-F238E27FC236}">
                <a16:creationId xmlns:a16="http://schemas.microsoft.com/office/drawing/2014/main" id="{1C172E98-8117-D09D-0104-95D1548F0E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876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39" name="Line 31">
            <a:extLst>
              <a:ext uri="{FF2B5EF4-FFF2-40B4-BE49-F238E27FC236}">
                <a16:creationId xmlns:a16="http://schemas.microsoft.com/office/drawing/2014/main" id="{5D9277A9-1F8D-3234-5B5A-16D07F85A39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5638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40" name="Line 32">
            <a:extLst>
              <a:ext uri="{FF2B5EF4-FFF2-40B4-BE49-F238E27FC236}">
                <a16:creationId xmlns:a16="http://schemas.microsoft.com/office/drawing/2014/main" id="{7A43880B-F453-D68C-F1A0-959598ED1B7E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9530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41" name="Line 33">
            <a:extLst>
              <a:ext uri="{FF2B5EF4-FFF2-40B4-BE49-F238E27FC236}">
                <a16:creationId xmlns:a16="http://schemas.microsoft.com/office/drawing/2014/main" id="{C958FCC4-6A9B-5535-6594-E9EF346DB436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810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42" name="Line 34">
            <a:extLst>
              <a:ext uri="{FF2B5EF4-FFF2-40B4-BE49-F238E27FC236}">
                <a16:creationId xmlns:a16="http://schemas.microsoft.com/office/drawing/2014/main" id="{0B6B1986-6C5D-DD1D-CC9F-842AD4B29AB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24384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43" name="Line 35">
            <a:extLst>
              <a:ext uri="{FF2B5EF4-FFF2-40B4-BE49-F238E27FC236}">
                <a16:creationId xmlns:a16="http://schemas.microsoft.com/office/drawing/2014/main" id="{A8C9BD6B-6998-EE10-8F56-53137C8312F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438400"/>
            <a:ext cx="1981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44" name="Line 36">
            <a:extLst>
              <a:ext uri="{FF2B5EF4-FFF2-40B4-BE49-F238E27FC236}">
                <a16:creationId xmlns:a16="http://schemas.microsoft.com/office/drawing/2014/main" id="{E65C3F9B-A7B1-6162-0B73-F66C6F4E259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514600"/>
            <a:ext cx="11430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45" name="Line 37">
            <a:extLst>
              <a:ext uri="{FF2B5EF4-FFF2-40B4-BE49-F238E27FC236}">
                <a16:creationId xmlns:a16="http://schemas.microsoft.com/office/drawing/2014/main" id="{18F4C159-14C9-E6F0-8B11-C63357FA92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581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46" name="Text Box 38">
            <a:extLst>
              <a:ext uri="{FF2B5EF4-FFF2-40B4-BE49-F238E27FC236}">
                <a16:creationId xmlns:a16="http://schemas.microsoft.com/office/drawing/2014/main" id="{C43AF2B3-1575-84CA-E7BF-B2BCA47BD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4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10</a:t>
            </a:r>
          </a:p>
        </p:txBody>
      </p:sp>
      <p:sp>
        <p:nvSpPr>
          <p:cNvPr id="119847" name="Text Box 39">
            <a:extLst>
              <a:ext uri="{FF2B5EF4-FFF2-40B4-BE49-F238E27FC236}">
                <a16:creationId xmlns:a16="http://schemas.microsoft.com/office/drawing/2014/main" id="{65662589-8DAE-1A50-E460-E30D4905AE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28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8</a:t>
            </a:r>
          </a:p>
        </p:txBody>
      </p:sp>
      <p:sp>
        <p:nvSpPr>
          <p:cNvPr id="119848" name="Text Box 40">
            <a:extLst>
              <a:ext uri="{FF2B5EF4-FFF2-40B4-BE49-F238E27FC236}">
                <a16:creationId xmlns:a16="http://schemas.microsoft.com/office/drawing/2014/main" id="{F669DB1B-8F43-44B2-B7AF-46D7682269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00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9849" name="Text Box 41">
            <a:extLst>
              <a:ext uri="{FF2B5EF4-FFF2-40B4-BE49-F238E27FC236}">
                <a16:creationId xmlns:a16="http://schemas.microsoft.com/office/drawing/2014/main" id="{AD79C37B-FB04-BAA3-FEB9-6C5773CA71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19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9850" name="Text Box 42">
            <a:extLst>
              <a:ext uri="{FF2B5EF4-FFF2-40B4-BE49-F238E27FC236}">
                <a16:creationId xmlns:a16="http://schemas.microsoft.com/office/drawing/2014/main" id="{308F4026-0322-4A8E-73C8-B8509AFB54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5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9851" name="Text Box 43">
            <a:extLst>
              <a:ext uri="{FF2B5EF4-FFF2-40B4-BE49-F238E27FC236}">
                <a16:creationId xmlns:a16="http://schemas.microsoft.com/office/drawing/2014/main" id="{F3983B74-36AA-C781-5123-847876A9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029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3</a:t>
            </a:r>
          </a:p>
        </p:txBody>
      </p:sp>
      <p:sp>
        <p:nvSpPr>
          <p:cNvPr id="119852" name="Text Box 44">
            <a:extLst>
              <a:ext uri="{FF2B5EF4-FFF2-40B4-BE49-F238E27FC236}">
                <a16:creationId xmlns:a16="http://schemas.microsoft.com/office/drawing/2014/main" id="{1C262046-79F6-1B22-673B-F3935C2C03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242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9853" name="Text Box 45">
            <a:extLst>
              <a:ext uri="{FF2B5EF4-FFF2-40B4-BE49-F238E27FC236}">
                <a16:creationId xmlns:a16="http://schemas.microsoft.com/office/drawing/2014/main" id="{97471102-CC42-7FCC-6ED1-B3150EE64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9854" name="Text Box 46">
            <a:extLst>
              <a:ext uri="{FF2B5EF4-FFF2-40B4-BE49-F238E27FC236}">
                <a16:creationId xmlns:a16="http://schemas.microsoft.com/office/drawing/2014/main" id="{1B067C60-22CD-5B75-7EF3-134855CAC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19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2</a:t>
            </a:r>
          </a:p>
        </p:txBody>
      </p:sp>
      <p:sp>
        <p:nvSpPr>
          <p:cNvPr id="119855" name="Text Box 47">
            <a:extLst>
              <a:ext uri="{FF2B5EF4-FFF2-40B4-BE49-F238E27FC236}">
                <a16:creationId xmlns:a16="http://schemas.microsoft.com/office/drawing/2014/main" id="{69030065-C634-E63E-4F0F-EFC73EDD2A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57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-2</a:t>
            </a:r>
          </a:p>
        </p:txBody>
      </p:sp>
      <p:sp>
        <p:nvSpPr>
          <p:cNvPr id="119856" name="Text Box 48">
            <a:extLst>
              <a:ext uri="{FF2B5EF4-FFF2-40B4-BE49-F238E27FC236}">
                <a16:creationId xmlns:a16="http://schemas.microsoft.com/office/drawing/2014/main" id="{08563A89-7019-7457-CCFC-3E4656A8D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14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-4</a:t>
            </a:r>
          </a:p>
        </p:txBody>
      </p:sp>
      <p:sp>
        <p:nvSpPr>
          <p:cNvPr id="119857" name="Text Box 49">
            <a:extLst>
              <a:ext uri="{FF2B5EF4-FFF2-40B4-BE49-F238E27FC236}">
                <a16:creationId xmlns:a16="http://schemas.microsoft.com/office/drawing/2014/main" id="{C59A34A2-EF5C-99F3-EC39-E1AB90B9BC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119858" name="Text Box 50">
            <a:extLst>
              <a:ext uri="{FF2B5EF4-FFF2-40B4-BE49-F238E27FC236}">
                <a16:creationId xmlns:a16="http://schemas.microsoft.com/office/drawing/2014/main" id="{38D06793-EEA3-6580-AD6E-0384F4D20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19859" name="Text Box 51">
            <a:extLst>
              <a:ext uri="{FF2B5EF4-FFF2-40B4-BE49-F238E27FC236}">
                <a16:creationId xmlns:a16="http://schemas.microsoft.com/office/drawing/2014/main" id="{07658FC9-D61E-D9E8-ABFF-97D8DAC27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819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19860" name="Text Box 52">
            <a:extLst>
              <a:ext uri="{FF2B5EF4-FFF2-40B4-BE49-F238E27FC236}">
                <a16:creationId xmlns:a16="http://schemas.microsoft.com/office/drawing/2014/main" id="{2F995D2F-2568-BB46-6F81-9D841ACC7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33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6</a:t>
            </a:r>
          </a:p>
        </p:txBody>
      </p:sp>
      <p:sp>
        <p:nvSpPr>
          <p:cNvPr id="119861" name="Text Box 53">
            <a:extLst>
              <a:ext uri="{FF2B5EF4-FFF2-40B4-BE49-F238E27FC236}">
                <a16:creationId xmlns:a16="http://schemas.microsoft.com/office/drawing/2014/main" id="{D5FFC7BD-FFD1-8A8F-61D1-0F1C57665A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05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19862" name="Text Box 54">
            <a:extLst>
              <a:ext uri="{FF2B5EF4-FFF2-40B4-BE49-F238E27FC236}">
                <a16:creationId xmlns:a16="http://schemas.microsoft.com/office/drawing/2014/main" id="{4DDC40DE-34B4-81FA-E662-58633ED0E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7</a:t>
            </a:r>
          </a:p>
        </p:txBody>
      </p:sp>
      <p:sp>
        <p:nvSpPr>
          <p:cNvPr id="119863" name="Text Box 55">
            <a:extLst>
              <a:ext uri="{FF2B5EF4-FFF2-40B4-BE49-F238E27FC236}">
                <a16:creationId xmlns:a16="http://schemas.microsoft.com/office/drawing/2014/main" id="{69A806DA-F76A-A7A2-7BC0-DA9BE5327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648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19864" name="Text Box 56">
            <a:extLst>
              <a:ext uri="{FF2B5EF4-FFF2-40B4-BE49-F238E27FC236}">
                <a16:creationId xmlns:a16="http://schemas.microsoft.com/office/drawing/2014/main" id="{4867DD6D-379A-5FCC-61BF-8B3F61F3EF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19865" name="Text Box 57">
            <a:extLst>
              <a:ext uri="{FF2B5EF4-FFF2-40B4-BE49-F238E27FC236}">
                <a16:creationId xmlns:a16="http://schemas.microsoft.com/office/drawing/2014/main" id="{C7F87E51-41D9-709A-48B2-53823DD55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400"/>
              <a:t>Iteration: 7</a:t>
            </a:r>
          </a:p>
        </p:txBody>
      </p:sp>
      <p:sp>
        <p:nvSpPr>
          <p:cNvPr id="119866" name="Text Box 58">
            <a:extLst>
              <a:ext uri="{FF2B5EF4-FFF2-40B4-BE49-F238E27FC236}">
                <a16:creationId xmlns:a16="http://schemas.microsoft.com/office/drawing/2014/main" id="{A5742BD6-EDDC-10E1-973D-4A167A52D7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3200400"/>
            <a:ext cx="22098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000">
                <a:solidFill>
                  <a:srgbClr val="FF0000"/>
                </a:solidFill>
              </a:rPr>
              <a:t>D (and all other nodes) have the correct distance and path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6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30117-F904-6248-A980-20649124E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35" dirty="0">
                <a:latin typeface="Arial"/>
                <a:cs typeface="Arial"/>
              </a:rPr>
              <a:t>Bellman-Ford</a:t>
            </a:r>
            <a:r>
              <a:rPr lang="en-US" spc="20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Algorithm Example 2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9E1210-53B8-D044-B947-6BB1DC48B366}"/>
              </a:ext>
            </a:extLst>
          </p:cNvPr>
          <p:cNvSpPr/>
          <p:nvPr/>
        </p:nvSpPr>
        <p:spPr>
          <a:xfrm>
            <a:off x="750815" y="1397873"/>
            <a:ext cx="3622965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600" dirty="0">
                <a:latin typeface="Arial"/>
                <a:cs typeface="Arial"/>
              </a:rPr>
              <a:t>Repeat V − 1 times: relax all E edges.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955ABE-B04F-B846-BDC4-F69E2A70C951}"/>
              </a:ext>
            </a:extLst>
          </p:cNvPr>
          <p:cNvSpPr/>
          <p:nvPr/>
        </p:nvSpPr>
        <p:spPr>
          <a:xfrm>
            <a:off x="2030524" y="2066348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F9417C-502B-024B-8D2B-BCFC53A79075}"/>
              </a:ext>
            </a:extLst>
          </p:cNvPr>
          <p:cNvCxnSpPr>
            <a:cxnSpLocks/>
            <a:stCxn id="22" idx="1"/>
            <a:endCxn id="7" idx="5"/>
          </p:cNvCxnSpPr>
          <p:nvPr/>
        </p:nvCxnSpPr>
        <p:spPr>
          <a:xfrm flipH="1" flipV="1">
            <a:off x="2428544" y="2481827"/>
            <a:ext cx="934059" cy="109083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4850022-6149-3941-969D-E6D4CB99FF71}"/>
              </a:ext>
            </a:extLst>
          </p:cNvPr>
          <p:cNvCxnSpPr>
            <a:cxnSpLocks/>
            <a:stCxn id="23" idx="5"/>
            <a:endCxn id="26" idx="0"/>
          </p:cNvCxnSpPr>
          <p:nvPr/>
        </p:nvCxnSpPr>
        <p:spPr>
          <a:xfrm>
            <a:off x="4101180" y="2851139"/>
            <a:ext cx="1114828" cy="20259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4E2604-2288-5D49-8CFD-3268C4CCF192}"/>
              </a:ext>
            </a:extLst>
          </p:cNvPr>
          <p:cNvCxnSpPr>
            <a:cxnSpLocks/>
            <a:stCxn id="27" idx="7"/>
            <a:endCxn id="22" idx="3"/>
          </p:cNvCxnSpPr>
          <p:nvPr/>
        </p:nvCxnSpPr>
        <p:spPr>
          <a:xfrm flipV="1">
            <a:off x="2893152" y="3916858"/>
            <a:ext cx="469451" cy="47085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0D96F4-71F1-2B41-8DB8-24B7D8F480AB}"/>
              </a:ext>
            </a:extLst>
          </p:cNvPr>
          <p:cNvCxnSpPr>
            <a:cxnSpLocks/>
            <a:stCxn id="23" idx="2"/>
            <a:endCxn id="7" idx="6"/>
          </p:cNvCxnSpPr>
          <p:nvPr/>
        </p:nvCxnSpPr>
        <p:spPr>
          <a:xfrm flipH="1" flipV="1">
            <a:off x="2496832" y="2309730"/>
            <a:ext cx="1206329" cy="36931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469227-6174-4E45-A289-3BCC762E99B0}"/>
              </a:ext>
            </a:extLst>
          </p:cNvPr>
          <p:cNvCxnSpPr>
            <a:cxnSpLocks/>
            <a:stCxn id="25" idx="4"/>
            <a:endCxn id="24" idx="0"/>
          </p:cNvCxnSpPr>
          <p:nvPr/>
        </p:nvCxnSpPr>
        <p:spPr>
          <a:xfrm>
            <a:off x="639258" y="3752747"/>
            <a:ext cx="233154" cy="90787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EF68C0-11D8-EE48-898E-626DFA2477D8}"/>
              </a:ext>
            </a:extLst>
          </p:cNvPr>
          <p:cNvCxnSpPr>
            <a:cxnSpLocks/>
            <a:stCxn id="7" idx="4"/>
            <a:endCxn id="28" idx="0"/>
          </p:cNvCxnSpPr>
          <p:nvPr/>
        </p:nvCxnSpPr>
        <p:spPr>
          <a:xfrm flipH="1">
            <a:off x="1932642" y="2553111"/>
            <a:ext cx="331037" cy="89095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FA4D3E7-2AC6-9745-82C1-0E60A9897AB3}"/>
              </a:ext>
            </a:extLst>
          </p:cNvPr>
          <p:cNvCxnSpPr>
            <a:cxnSpLocks/>
            <a:stCxn id="28" idx="4"/>
            <a:endCxn id="27" idx="1"/>
          </p:cNvCxnSpPr>
          <p:nvPr/>
        </p:nvCxnSpPr>
        <p:spPr>
          <a:xfrm>
            <a:off x="1932642" y="3930826"/>
            <a:ext cx="630779" cy="45688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1650E4-3D56-7644-9F34-457FE379CB4A}"/>
              </a:ext>
            </a:extLst>
          </p:cNvPr>
          <p:cNvCxnSpPr>
            <a:cxnSpLocks/>
            <a:stCxn id="24" idx="7"/>
            <a:endCxn id="28" idx="3"/>
          </p:cNvCxnSpPr>
          <p:nvPr/>
        </p:nvCxnSpPr>
        <p:spPr>
          <a:xfrm flipV="1">
            <a:off x="1037277" y="3859542"/>
            <a:ext cx="730499" cy="87236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2EEBD6-4844-5242-A4AE-0D74BEE9A684}"/>
              </a:ext>
            </a:extLst>
          </p:cNvPr>
          <p:cNvCxnSpPr>
            <a:cxnSpLocks/>
            <a:stCxn id="24" idx="6"/>
            <a:endCxn id="26" idx="3"/>
          </p:cNvCxnSpPr>
          <p:nvPr/>
        </p:nvCxnSpPr>
        <p:spPr>
          <a:xfrm>
            <a:off x="1105566" y="4904002"/>
            <a:ext cx="3945577" cy="3885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452096D-2025-464C-9880-447EC8466723}"/>
              </a:ext>
            </a:extLst>
          </p:cNvPr>
          <p:cNvCxnSpPr>
            <a:cxnSpLocks/>
            <a:stCxn id="27" idx="6"/>
            <a:endCxn id="26" idx="2"/>
          </p:cNvCxnSpPr>
          <p:nvPr/>
        </p:nvCxnSpPr>
        <p:spPr>
          <a:xfrm>
            <a:off x="2961441" y="4559806"/>
            <a:ext cx="2021413" cy="5606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89A45F-26BC-6448-8C5D-BEBE1D9EB1FE}"/>
              </a:ext>
            </a:extLst>
          </p:cNvPr>
          <p:cNvCxnSpPr>
            <a:cxnSpLocks/>
            <a:stCxn id="27" idx="2"/>
            <a:endCxn id="24" idx="6"/>
          </p:cNvCxnSpPr>
          <p:nvPr/>
        </p:nvCxnSpPr>
        <p:spPr>
          <a:xfrm flipH="1">
            <a:off x="1105566" y="4559806"/>
            <a:ext cx="1389567" cy="34419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EBBFF8-8C40-D149-8672-E6E9AF8AF93B}"/>
              </a:ext>
            </a:extLst>
          </p:cNvPr>
          <p:cNvCxnSpPr>
            <a:cxnSpLocks/>
            <a:stCxn id="25" idx="6"/>
            <a:endCxn id="28" idx="2"/>
          </p:cNvCxnSpPr>
          <p:nvPr/>
        </p:nvCxnSpPr>
        <p:spPr>
          <a:xfrm>
            <a:off x="872412" y="3509365"/>
            <a:ext cx="827076" cy="17808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D597CEE-D9C8-D54D-BD60-AD42BF9D2910}"/>
              </a:ext>
            </a:extLst>
          </p:cNvPr>
          <p:cNvCxnSpPr>
            <a:cxnSpLocks/>
            <a:stCxn id="22" idx="2"/>
            <a:endCxn id="28" idx="6"/>
          </p:cNvCxnSpPr>
          <p:nvPr/>
        </p:nvCxnSpPr>
        <p:spPr>
          <a:xfrm flipH="1" flipV="1">
            <a:off x="2165796" y="3687445"/>
            <a:ext cx="1128518" cy="5731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9F720F3-7C76-3046-8E9E-26044C0A4039}"/>
              </a:ext>
            </a:extLst>
          </p:cNvPr>
          <p:cNvCxnSpPr>
            <a:cxnSpLocks/>
            <a:stCxn id="7" idx="3"/>
            <a:endCxn id="25" idx="7"/>
          </p:cNvCxnSpPr>
          <p:nvPr/>
        </p:nvCxnSpPr>
        <p:spPr>
          <a:xfrm flipH="1">
            <a:off x="804123" y="2481827"/>
            <a:ext cx="1294689" cy="85544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D189E5A1-6898-E64F-BD8F-4FD94AFA022B}"/>
              </a:ext>
            </a:extLst>
          </p:cNvPr>
          <p:cNvSpPr/>
          <p:nvPr/>
        </p:nvSpPr>
        <p:spPr>
          <a:xfrm>
            <a:off x="3294314" y="3501379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69C99DA-A9A0-0D49-BFEA-0CA2EF5160FF}"/>
              </a:ext>
            </a:extLst>
          </p:cNvPr>
          <p:cNvSpPr/>
          <p:nvPr/>
        </p:nvSpPr>
        <p:spPr>
          <a:xfrm>
            <a:off x="3703161" y="2435660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B23D43E-372A-6F43-A447-8C0610D2BE01}"/>
              </a:ext>
            </a:extLst>
          </p:cNvPr>
          <p:cNvSpPr/>
          <p:nvPr/>
        </p:nvSpPr>
        <p:spPr>
          <a:xfrm>
            <a:off x="639258" y="4660620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C0984E8-F267-C743-BC0D-D9BC3BEF7C0E}"/>
              </a:ext>
            </a:extLst>
          </p:cNvPr>
          <p:cNvSpPr/>
          <p:nvPr/>
        </p:nvSpPr>
        <p:spPr>
          <a:xfrm>
            <a:off x="406104" y="3265983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8D47AE4-E942-9B4F-8E02-A7B83B56B392}"/>
              </a:ext>
            </a:extLst>
          </p:cNvPr>
          <p:cNvSpPr/>
          <p:nvPr/>
        </p:nvSpPr>
        <p:spPr>
          <a:xfrm>
            <a:off x="4982854" y="4877052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BF6ADA6-1C9E-2349-A5FB-4100F0FE24B6}"/>
              </a:ext>
            </a:extLst>
          </p:cNvPr>
          <p:cNvSpPr/>
          <p:nvPr/>
        </p:nvSpPr>
        <p:spPr>
          <a:xfrm>
            <a:off x="2495133" y="4316424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70B1F7D-6058-C24F-86DA-BE83D889D3FD}"/>
              </a:ext>
            </a:extLst>
          </p:cNvPr>
          <p:cNvSpPr/>
          <p:nvPr/>
        </p:nvSpPr>
        <p:spPr>
          <a:xfrm>
            <a:off x="1699488" y="3444063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037DE3-0394-6541-B907-10FE6FBF2B67}"/>
              </a:ext>
            </a:extLst>
          </p:cNvPr>
          <p:cNvCxnSpPr>
            <a:cxnSpLocks/>
            <a:stCxn id="23" idx="4"/>
            <a:endCxn id="22" idx="0"/>
          </p:cNvCxnSpPr>
          <p:nvPr/>
        </p:nvCxnSpPr>
        <p:spPr>
          <a:xfrm flipH="1">
            <a:off x="3527468" y="2922423"/>
            <a:ext cx="408847" cy="57895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20A10CF-62B0-804E-B772-E250F8670953}"/>
              </a:ext>
            </a:extLst>
          </p:cNvPr>
          <p:cNvCxnSpPr>
            <a:cxnSpLocks/>
            <a:stCxn id="22" idx="5"/>
            <a:endCxn id="26" idx="1"/>
          </p:cNvCxnSpPr>
          <p:nvPr/>
        </p:nvCxnSpPr>
        <p:spPr>
          <a:xfrm>
            <a:off x="3692333" y="3916858"/>
            <a:ext cx="1358809" cy="103147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303E7F2-CFCE-8F43-88AA-82D63F999B76}"/>
              </a:ext>
            </a:extLst>
          </p:cNvPr>
          <p:cNvSpPr txBox="1"/>
          <p:nvPr/>
        </p:nvSpPr>
        <p:spPr>
          <a:xfrm>
            <a:off x="3023509" y="410134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68A567-948F-FD47-A1E6-39E4ADDC65E6}"/>
              </a:ext>
            </a:extLst>
          </p:cNvPr>
          <p:cNvSpPr txBox="1"/>
          <p:nvPr/>
        </p:nvSpPr>
        <p:spPr>
          <a:xfrm>
            <a:off x="3592290" y="313151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5363AF-2034-004E-9534-C5B0EABCC6A2}"/>
              </a:ext>
            </a:extLst>
          </p:cNvPr>
          <p:cNvSpPr txBox="1"/>
          <p:nvPr/>
        </p:nvSpPr>
        <p:spPr>
          <a:xfrm>
            <a:off x="2096119" y="4071390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402DA7-B824-AF43-B8EE-C5F561AB60FF}"/>
              </a:ext>
            </a:extLst>
          </p:cNvPr>
          <p:cNvSpPr txBox="1"/>
          <p:nvPr/>
        </p:nvSpPr>
        <p:spPr>
          <a:xfrm>
            <a:off x="1987898" y="2934632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C2CE0A-B6DF-F94B-B2F5-5DD3C3EFC581}"/>
              </a:ext>
            </a:extLst>
          </p:cNvPr>
          <p:cNvSpPr txBox="1"/>
          <p:nvPr/>
        </p:nvSpPr>
        <p:spPr>
          <a:xfrm>
            <a:off x="2764878" y="2913942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6972CD-5E5A-1B4D-9A09-3DAFF653278A}"/>
              </a:ext>
            </a:extLst>
          </p:cNvPr>
          <p:cNvSpPr txBox="1"/>
          <p:nvPr/>
        </p:nvSpPr>
        <p:spPr>
          <a:xfrm>
            <a:off x="1147292" y="3545404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78F133-5E56-6747-BA9D-7D61BD19CD31}"/>
              </a:ext>
            </a:extLst>
          </p:cNvPr>
          <p:cNvSpPr txBox="1"/>
          <p:nvPr/>
        </p:nvSpPr>
        <p:spPr>
          <a:xfrm>
            <a:off x="3054317" y="2397186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4C86028-F933-7D4D-9072-76E3FD358A6C}"/>
              </a:ext>
            </a:extLst>
          </p:cNvPr>
          <p:cNvSpPr txBox="1"/>
          <p:nvPr/>
        </p:nvSpPr>
        <p:spPr>
          <a:xfrm>
            <a:off x="1346743" y="2823819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275694-7268-6B49-904B-CC94DC0C886E}"/>
              </a:ext>
            </a:extLst>
          </p:cNvPr>
          <p:cNvSpPr txBox="1"/>
          <p:nvPr/>
        </p:nvSpPr>
        <p:spPr>
          <a:xfrm>
            <a:off x="2631838" y="3614389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9D14EA-CE45-8040-BD1A-BED35B39E0F8}"/>
              </a:ext>
            </a:extLst>
          </p:cNvPr>
          <p:cNvSpPr txBox="1"/>
          <p:nvPr/>
        </p:nvSpPr>
        <p:spPr>
          <a:xfrm>
            <a:off x="657549" y="4090235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0DCA97-DDFB-424A-BF17-0865171B9A62}"/>
              </a:ext>
            </a:extLst>
          </p:cNvPr>
          <p:cNvSpPr txBox="1"/>
          <p:nvPr/>
        </p:nvSpPr>
        <p:spPr>
          <a:xfrm>
            <a:off x="1347376" y="413572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8A319C-65B2-1C42-ACEA-7168934F8E8E}"/>
              </a:ext>
            </a:extLst>
          </p:cNvPr>
          <p:cNvSpPr txBox="1"/>
          <p:nvPr/>
        </p:nvSpPr>
        <p:spPr>
          <a:xfrm>
            <a:off x="1788032" y="461059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195A04-361F-1840-8DEC-FD8046AED27F}"/>
              </a:ext>
            </a:extLst>
          </p:cNvPr>
          <p:cNvSpPr txBox="1"/>
          <p:nvPr/>
        </p:nvSpPr>
        <p:spPr>
          <a:xfrm>
            <a:off x="4099582" y="422208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6C29FD-A84E-7544-A4CF-FD5AEC67CBC3}"/>
              </a:ext>
            </a:extLst>
          </p:cNvPr>
          <p:cNvSpPr txBox="1"/>
          <p:nvPr/>
        </p:nvSpPr>
        <p:spPr>
          <a:xfrm>
            <a:off x="4441353" y="359965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FE8611-7449-ED45-9642-FDB6B20793F2}"/>
              </a:ext>
            </a:extLst>
          </p:cNvPr>
          <p:cNvSpPr txBox="1"/>
          <p:nvPr/>
        </p:nvSpPr>
        <p:spPr>
          <a:xfrm>
            <a:off x="3502870" y="468144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A02A50-CAC1-D740-A856-387BFB5C9A2C}"/>
              </a:ext>
            </a:extLst>
          </p:cNvPr>
          <p:cNvSpPr txBox="1"/>
          <p:nvPr/>
        </p:nvSpPr>
        <p:spPr>
          <a:xfrm>
            <a:off x="2769439" y="4990859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75AB891-0389-294A-A10D-580055FE6ED7}"/>
              </a:ext>
            </a:extLst>
          </p:cNvPr>
          <p:cNvSpPr/>
          <p:nvPr/>
        </p:nvSpPr>
        <p:spPr>
          <a:xfrm>
            <a:off x="5976100" y="1506703"/>
            <a:ext cx="10391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9C0267B-D789-664A-A670-D3D27616754F}"/>
              </a:ext>
            </a:extLst>
          </p:cNvPr>
          <p:cNvSpPr/>
          <p:nvPr/>
        </p:nvSpPr>
        <p:spPr>
          <a:xfrm>
            <a:off x="5976100" y="1907137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1E767DA-D5BD-4E44-A585-C70C8EF4CB4E}"/>
              </a:ext>
            </a:extLst>
          </p:cNvPr>
          <p:cNvCxnSpPr/>
          <p:nvPr/>
        </p:nvCxnSpPr>
        <p:spPr>
          <a:xfrm>
            <a:off x="5930036" y="1852582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54164D6-FC66-B74F-AB06-971EFFE430A3}"/>
                  </a:ext>
                </a:extLst>
              </p:cNvPr>
              <p:cNvSpPr/>
              <p:nvPr/>
            </p:nvSpPr>
            <p:spPr>
              <a:xfrm>
                <a:off x="6481198" y="1877716"/>
                <a:ext cx="304221" cy="1774845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 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</m:t>
                    </m:r>
                  </m:oMath>
                </a14:m>
                <a:r>
                  <a:rPr lang="en-US" sz="1200" b="1" dirty="0">
                    <a:ea typeface="Cambria Math" panose="02040503050406030204" pitchFamily="18" charset="0"/>
                    <a:cs typeface="Arial Hebrew" pitchFamily="2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 </m:t>
                    </m:r>
                  </m:oMath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dirty="0">
                  <a:latin typeface="Times" pitchFamily="2" charset="0"/>
                  <a:cs typeface="Arial Hebrew" pitchFamily="2" charset="-79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54164D6-FC66-B74F-AB06-971EFFE4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198" y="1877716"/>
                <a:ext cx="304221" cy="1774845"/>
              </a:xfrm>
              <a:prstGeom prst="rect">
                <a:avLst/>
              </a:prstGeom>
              <a:blipFill>
                <a:blip r:embed="rId2"/>
                <a:stretch>
                  <a:fillRect r="-8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396797FC-5822-2F46-ACEF-BDA2F0C220D0}"/>
              </a:ext>
            </a:extLst>
          </p:cNvPr>
          <p:cNvSpPr/>
          <p:nvPr/>
        </p:nvSpPr>
        <p:spPr>
          <a:xfrm>
            <a:off x="6017090" y="3767949"/>
            <a:ext cx="11289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39078A0-8962-E648-A5E6-2B8792930ADA}"/>
              </a:ext>
            </a:extLst>
          </p:cNvPr>
          <p:cNvSpPr/>
          <p:nvPr/>
        </p:nvSpPr>
        <p:spPr>
          <a:xfrm>
            <a:off x="6017090" y="4159994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8C1D107-0E34-4444-9882-3018E2031980}"/>
              </a:ext>
            </a:extLst>
          </p:cNvPr>
          <p:cNvCxnSpPr/>
          <p:nvPr/>
        </p:nvCxnSpPr>
        <p:spPr>
          <a:xfrm>
            <a:off x="5971026" y="4105439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5A1CD7E-4178-E94F-9E6E-361C58C0DA36}"/>
              </a:ext>
            </a:extLst>
          </p:cNvPr>
          <p:cNvSpPr/>
          <p:nvPr/>
        </p:nvSpPr>
        <p:spPr>
          <a:xfrm>
            <a:off x="6522188" y="4138962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33031F0-52ED-D942-B4C0-EE7018CAD1E5}"/>
              </a:ext>
            </a:extLst>
          </p:cNvPr>
          <p:cNvCxnSpPr/>
          <p:nvPr/>
        </p:nvCxnSpPr>
        <p:spPr>
          <a:xfrm>
            <a:off x="6558252" y="224898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3A89B82-0AD1-954C-910F-7D320A28607F}"/>
              </a:ext>
            </a:extLst>
          </p:cNvPr>
          <p:cNvCxnSpPr/>
          <p:nvPr/>
        </p:nvCxnSpPr>
        <p:spPr>
          <a:xfrm>
            <a:off x="6560575" y="345960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6B23998-529C-354E-85B7-F101AABD98BE}"/>
              </a:ext>
            </a:extLst>
          </p:cNvPr>
          <p:cNvCxnSpPr/>
          <p:nvPr/>
        </p:nvCxnSpPr>
        <p:spPr>
          <a:xfrm>
            <a:off x="6560575" y="284590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8A350A0-1FAC-9D4F-9217-C9CF319CE356}"/>
              </a:ext>
            </a:extLst>
          </p:cNvPr>
          <p:cNvSpPr/>
          <p:nvPr/>
        </p:nvSpPr>
        <p:spPr>
          <a:xfrm>
            <a:off x="6938362" y="1877716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9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28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8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77275C3-4EAD-784E-B957-63976076D637}"/>
              </a:ext>
            </a:extLst>
          </p:cNvPr>
          <p:cNvSpPr/>
          <p:nvPr/>
        </p:nvSpPr>
        <p:spPr>
          <a:xfrm>
            <a:off x="6938362" y="4159993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A03D687-C606-7541-B1EA-18DD443E8EF7}"/>
              </a:ext>
            </a:extLst>
          </p:cNvPr>
          <p:cNvCxnSpPr/>
          <p:nvPr/>
        </p:nvCxnSpPr>
        <p:spPr>
          <a:xfrm>
            <a:off x="6574723" y="448755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A6A613F-6A07-7745-ADBC-66F5A61CEBF9}"/>
              </a:ext>
            </a:extLst>
          </p:cNvPr>
          <p:cNvCxnSpPr/>
          <p:nvPr/>
        </p:nvCxnSpPr>
        <p:spPr>
          <a:xfrm>
            <a:off x="6577046" y="574013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D9312F6-F4B9-FB43-9D74-EB083CDC4916}"/>
              </a:ext>
            </a:extLst>
          </p:cNvPr>
          <p:cNvCxnSpPr/>
          <p:nvPr/>
        </p:nvCxnSpPr>
        <p:spPr>
          <a:xfrm>
            <a:off x="6577046" y="511804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1345AE6-3EED-284D-86B6-1B354A3191BF}"/>
              </a:ext>
            </a:extLst>
          </p:cNvPr>
          <p:cNvCxnSpPr/>
          <p:nvPr/>
        </p:nvCxnSpPr>
        <p:spPr>
          <a:xfrm>
            <a:off x="6558252" y="264346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6FD0E65-0E91-5341-9945-6BAF155875B4}"/>
              </a:ext>
            </a:extLst>
          </p:cNvPr>
          <p:cNvCxnSpPr/>
          <p:nvPr/>
        </p:nvCxnSpPr>
        <p:spPr>
          <a:xfrm>
            <a:off x="6558252" y="243780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3AA13C7-3E86-944C-8E4F-B5B3955DE99A}"/>
              </a:ext>
            </a:extLst>
          </p:cNvPr>
          <p:cNvCxnSpPr/>
          <p:nvPr/>
        </p:nvCxnSpPr>
        <p:spPr>
          <a:xfrm>
            <a:off x="6574723" y="470049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63CEF5D-4604-5749-9F40-9EF1D0D02117}"/>
              </a:ext>
            </a:extLst>
          </p:cNvPr>
          <p:cNvCxnSpPr/>
          <p:nvPr/>
        </p:nvCxnSpPr>
        <p:spPr>
          <a:xfrm>
            <a:off x="6574723" y="490923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D76E882-6348-AD47-BCDD-351591865FD2}"/>
              </a:ext>
            </a:extLst>
          </p:cNvPr>
          <p:cNvSpPr/>
          <p:nvPr/>
        </p:nvSpPr>
        <p:spPr>
          <a:xfrm>
            <a:off x="7309878" y="1877715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4B665EC-77ED-E74A-8FE6-403FC116CAA6}"/>
              </a:ext>
            </a:extLst>
          </p:cNvPr>
          <p:cNvCxnSpPr/>
          <p:nvPr/>
        </p:nvCxnSpPr>
        <p:spPr>
          <a:xfrm>
            <a:off x="6560575" y="305830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AE267DE-EEC3-1340-8459-263D3591950D}"/>
              </a:ext>
            </a:extLst>
          </p:cNvPr>
          <p:cNvCxnSpPr/>
          <p:nvPr/>
        </p:nvCxnSpPr>
        <p:spPr>
          <a:xfrm>
            <a:off x="7025249" y="243780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C4A2E0-0E84-084B-A7E0-D4EAC4CD1C22}"/>
              </a:ext>
            </a:extLst>
          </p:cNvPr>
          <p:cNvCxnSpPr/>
          <p:nvPr/>
        </p:nvCxnSpPr>
        <p:spPr>
          <a:xfrm>
            <a:off x="6581571" y="531821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A615199-A22A-8B4B-B4AB-003DB35EAA59}"/>
              </a:ext>
            </a:extLst>
          </p:cNvPr>
          <p:cNvCxnSpPr/>
          <p:nvPr/>
        </p:nvCxnSpPr>
        <p:spPr>
          <a:xfrm>
            <a:off x="6987000" y="469632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F67D7AA1-843F-CE47-B636-8CD903EBF239}"/>
              </a:ext>
            </a:extLst>
          </p:cNvPr>
          <p:cNvSpPr/>
          <p:nvPr/>
        </p:nvSpPr>
        <p:spPr>
          <a:xfrm>
            <a:off x="7242583" y="4157479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5E3F637-F47F-594C-81A7-78CD80DA95B6}"/>
              </a:ext>
            </a:extLst>
          </p:cNvPr>
          <p:cNvCxnSpPr/>
          <p:nvPr/>
        </p:nvCxnSpPr>
        <p:spPr>
          <a:xfrm>
            <a:off x="6558252" y="327066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F4F4659-1770-E34B-8979-2A6FD39AB791}"/>
              </a:ext>
            </a:extLst>
          </p:cNvPr>
          <p:cNvCxnSpPr/>
          <p:nvPr/>
        </p:nvCxnSpPr>
        <p:spPr>
          <a:xfrm>
            <a:off x="6590235" y="553058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F66FC5D-6996-BE40-9A65-29E8A9B1CDB3}"/>
              </a:ext>
            </a:extLst>
          </p:cNvPr>
          <p:cNvCxnSpPr>
            <a:cxnSpLocks/>
          </p:cNvCxnSpPr>
          <p:nvPr/>
        </p:nvCxnSpPr>
        <p:spPr>
          <a:xfrm>
            <a:off x="6548628" y="201549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3AABDE7-94A9-F647-93A8-507DF8E94EE6}"/>
              </a:ext>
            </a:extLst>
          </p:cNvPr>
          <p:cNvCxnSpPr/>
          <p:nvPr/>
        </p:nvCxnSpPr>
        <p:spPr>
          <a:xfrm>
            <a:off x="7011233" y="326635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FE5FF03E-F347-BC45-BB5D-20EEF9E3EDF7}"/>
              </a:ext>
            </a:extLst>
          </p:cNvPr>
          <p:cNvSpPr/>
          <p:nvPr/>
        </p:nvSpPr>
        <p:spPr>
          <a:xfrm>
            <a:off x="7611171" y="1877714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380750B-8A24-CE48-9391-00E94EC7B2FB}"/>
              </a:ext>
            </a:extLst>
          </p:cNvPr>
          <p:cNvCxnSpPr/>
          <p:nvPr/>
        </p:nvCxnSpPr>
        <p:spPr>
          <a:xfrm>
            <a:off x="6993090" y="553703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21FC1FD4-1C2A-F041-ACD7-16D6764AB6A5}"/>
              </a:ext>
            </a:extLst>
          </p:cNvPr>
          <p:cNvSpPr/>
          <p:nvPr/>
        </p:nvSpPr>
        <p:spPr>
          <a:xfrm>
            <a:off x="7495540" y="4149735"/>
            <a:ext cx="304221" cy="153888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6EF7FF6-539D-364B-9A7C-209245343776}"/>
              </a:ext>
            </a:extLst>
          </p:cNvPr>
          <p:cNvCxnSpPr/>
          <p:nvPr/>
        </p:nvCxnSpPr>
        <p:spPr>
          <a:xfrm>
            <a:off x="7394693" y="325316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7E3255C-E32E-A84F-9130-7C6BF83EB84B}"/>
              </a:ext>
            </a:extLst>
          </p:cNvPr>
          <p:cNvCxnSpPr/>
          <p:nvPr/>
        </p:nvCxnSpPr>
        <p:spPr>
          <a:xfrm>
            <a:off x="7030080" y="262766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BD31B58A-D7D9-AB46-8362-6FD59FAAAACB}"/>
              </a:ext>
            </a:extLst>
          </p:cNvPr>
          <p:cNvCxnSpPr/>
          <p:nvPr/>
        </p:nvCxnSpPr>
        <p:spPr>
          <a:xfrm>
            <a:off x="7275882" y="553896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69C37D5-5A54-AE49-9CE9-58574D54F089}"/>
              </a:ext>
            </a:extLst>
          </p:cNvPr>
          <p:cNvCxnSpPr/>
          <p:nvPr/>
        </p:nvCxnSpPr>
        <p:spPr>
          <a:xfrm>
            <a:off x="6983258" y="491762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915A9C1-84F1-E841-9956-1119D6F7F9AB}"/>
              </a:ext>
            </a:extLst>
          </p:cNvPr>
          <p:cNvSpPr/>
          <p:nvPr/>
        </p:nvSpPr>
        <p:spPr>
          <a:xfrm>
            <a:off x="469061" y="6254972"/>
            <a:ext cx="84015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0→1 0→4 0→7 1→2 1→3 1→7 2→3 2→6 3→6 4→5 4→6 4→7 5→2 5→6 7→2 7→5 </a:t>
            </a:r>
            <a:endParaRPr lang="en-US" sz="1600" b="1" dirty="0">
              <a:solidFill>
                <a:schemeClr val="accent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5045AEA-A729-6749-A380-4B690F27E2DB}"/>
              </a:ext>
            </a:extLst>
          </p:cNvPr>
          <p:cNvSpPr txBox="1"/>
          <p:nvPr/>
        </p:nvSpPr>
        <p:spPr>
          <a:xfrm>
            <a:off x="486561" y="5850303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1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D5C1E96-84A2-9D4F-88CE-B414CB9094D0}"/>
              </a:ext>
            </a:extLst>
          </p:cNvPr>
          <p:cNvSpPr txBox="1"/>
          <p:nvPr/>
        </p:nvSpPr>
        <p:spPr>
          <a:xfrm>
            <a:off x="1224741" y="5850303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2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CE4A696-5A04-EB41-8CA5-7E26A3E334B2}"/>
              </a:ext>
            </a:extLst>
          </p:cNvPr>
          <p:cNvSpPr txBox="1"/>
          <p:nvPr/>
        </p:nvSpPr>
        <p:spPr>
          <a:xfrm>
            <a:off x="1962921" y="5850303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3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F517831-F60E-0E41-98DF-2C56614402B5}"/>
              </a:ext>
            </a:extLst>
          </p:cNvPr>
          <p:cNvSpPr txBox="1"/>
          <p:nvPr/>
        </p:nvSpPr>
        <p:spPr>
          <a:xfrm>
            <a:off x="4684815" y="5850303"/>
            <a:ext cx="2879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4-7 (no further changes)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7A503A4-3CC4-2B42-8672-E6F44A8741C4}"/>
              </a:ext>
            </a:extLst>
          </p:cNvPr>
          <p:cNvSpPr/>
          <p:nvPr/>
        </p:nvSpPr>
        <p:spPr>
          <a:xfrm>
            <a:off x="2701102" y="5850303"/>
            <a:ext cx="20345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 further changes)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9276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9" dur="500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2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4" dur="500"/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500"/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4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9" dur="500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9" dur="50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4" dur="500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9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9" dur="500"/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9" dur="500"/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9" dur="500"/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9" dur="500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4" dur="500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4" dur="500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9" dur="500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9" dur="500"/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3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3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4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4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4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4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5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5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5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6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6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6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7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7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7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7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0" fill="hold">
                      <p:stCondLst>
                        <p:cond delay="indefinite"/>
                      </p:stCondLst>
                      <p:childTnLst>
                        <p:par>
                          <p:cTn id="481" fill="hold">
                            <p:stCondLst>
                              <p:cond delay="0"/>
                            </p:stCondLst>
                            <p:childTnLst>
                              <p:par>
                                <p:cTn id="4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5" fill="hold">
                      <p:stCondLst>
                        <p:cond delay="indefinite"/>
                      </p:stCondLst>
                      <p:childTnLst>
                        <p:par>
                          <p:cTn id="486" fill="hold">
                            <p:stCondLst>
                              <p:cond delay="0"/>
                            </p:stCondLst>
                            <p:childTnLst>
                              <p:par>
                                <p:cTn id="4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8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9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9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0" fill="hold">
                      <p:stCondLst>
                        <p:cond delay="indefinite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5" fill="hold">
                      <p:stCondLst>
                        <p:cond delay="indefinite"/>
                      </p:stCondLst>
                      <p:childTnLst>
                        <p:par>
                          <p:cTn id="526" fill="hold">
                            <p:stCondLst>
                              <p:cond delay="0"/>
                            </p:stCondLst>
                            <p:childTnLst>
                              <p:par>
                                <p:cTn id="5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9" dur="500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0" fill="hold">
                      <p:stCondLst>
                        <p:cond delay="indefinite"/>
                      </p:stCondLst>
                      <p:childTnLst>
                        <p:par>
                          <p:cTn id="531" fill="hold">
                            <p:stCondLst>
                              <p:cond delay="0"/>
                            </p:stCondLst>
                            <p:childTnLst>
                              <p:par>
                                <p:cTn id="5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9" dur="500"/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0" fill="hold">
                      <p:stCondLst>
                        <p:cond delay="indefinite"/>
                      </p:stCondLst>
                      <p:childTnLst>
                        <p:par>
                          <p:cTn id="541" fill="hold">
                            <p:stCondLst>
                              <p:cond delay="0"/>
                            </p:stCondLst>
                            <p:childTnLst>
                              <p:par>
                                <p:cTn id="54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4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5" fill="hold">
                      <p:stCondLst>
                        <p:cond delay="indefinite"/>
                      </p:stCondLst>
                      <p:childTnLst>
                        <p:par>
                          <p:cTn id="546" fill="hold">
                            <p:stCondLst>
                              <p:cond delay="0"/>
                            </p:stCondLst>
                            <p:childTnLst>
                              <p:par>
                                <p:cTn id="5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0" fill="hold">
                      <p:stCondLst>
                        <p:cond delay="indefinite"/>
                      </p:stCondLst>
                      <p:childTnLst>
                        <p:par>
                          <p:cTn id="551" fill="hold">
                            <p:stCondLst>
                              <p:cond delay="0"/>
                            </p:stCondLst>
                            <p:childTnLst>
                              <p:par>
                                <p:cTn id="5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4" dur="500"/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5" fill="hold">
                      <p:stCondLst>
                        <p:cond delay="indefinite"/>
                      </p:stCondLst>
                      <p:childTnLst>
                        <p:par>
                          <p:cTn id="556" fill="hold">
                            <p:stCondLst>
                              <p:cond delay="0"/>
                            </p:stCondLst>
                            <p:childTnLst>
                              <p:par>
                                <p:cTn id="5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0" fill="hold">
                      <p:stCondLst>
                        <p:cond delay="indefinite"/>
                      </p:stCondLst>
                      <p:childTnLst>
                        <p:par>
                          <p:cTn id="561" fill="hold">
                            <p:stCondLst>
                              <p:cond delay="0"/>
                            </p:stCondLst>
                            <p:childTnLst>
                              <p:par>
                                <p:cTn id="5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4" dur="500"/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5" fill="hold">
                      <p:stCondLst>
                        <p:cond delay="indefinite"/>
                      </p:stCondLst>
                      <p:childTnLst>
                        <p:par>
                          <p:cTn id="566" fill="hold">
                            <p:stCondLst>
                              <p:cond delay="0"/>
                            </p:stCondLst>
                            <p:childTnLst>
                              <p:par>
                                <p:cTn id="56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6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0" fill="hold">
                      <p:stCondLst>
                        <p:cond delay="indefinite"/>
                      </p:stCondLst>
                      <p:childTnLst>
                        <p:par>
                          <p:cTn id="571" fill="hold">
                            <p:stCondLst>
                              <p:cond delay="0"/>
                            </p:stCondLst>
                            <p:childTnLst>
                              <p:par>
                                <p:cTn id="5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5" fill="hold">
                      <p:stCondLst>
                        <p:cond delay="indefinite"/>
                      </p:stCondLst>
                      <p:childTnLst>
                        <p:par>
                          <p:cTn id="576" fill="hold">
                            <p:stCondLst>
                              <p:cond delay="0"/>
                            </p:stCondLst>
                            <p:childTnLst>
                              <p:par>
                                <p:cTn id="57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0" fill="hold">
                      <p:stCondLst>
                        <p:cond delay="indefinite"/>
                      </p:stCondLst>
                      <p:childTnLst>
                        <p:par>
                          <p:cTn id="581" fill="hold">
                            <p:stCondLst>
                              <p:cond delay="0"/>
                            </p:stCondLst>
                            <p:childTnLst>
                              <p:par>
                                <p:cTn id="58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8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5" fill="hold">
                      <p:stCondLst>
                        <p:cond delay="indefinite"/>
                      </p:stCondLst>
                      <p:childTnLst>
                        <p:par>
                          <p:cTn id="586" fill="hold">
                            <p:stCondLst>
                              <p:cond delay="0"/>
                            </p:stCondLst>
                            <p:childTnLst>
                              <p:par>
                                <p:cTn id="5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8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0" fill="hold">
                      <p:stCondLst>
                        <p:cond delay="indefinite"/>
                      </p:stCondLst>
                      <p:childTnLst>
                        <p:par>
                          <p:cTn id="591" fill="hold">
                            <p:stCondLst>
                              <p:cond delay="0"/>
                            </p:stCondLst>
                            <p:childTnLst>
                              <p:par>
                                <p:cTn id="59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5" fill="hold">
                      <p:stCondLst>
                        <p:cond delay="indefinite"/>
                      </p:stCondLst>
                      <p:childTnLst>
                        <p:par>
                          <p:cTn id="596" fill="hold">
                            <p:stCondLst>
                              <p:cond delay="0"/>
                            </p:stCondLst>
                            <p:childTnLst>
                              <p:par>
                                <p:cTn id="5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0" fill="hold">
                      <p:stCondLst>
                        <p:cond delay="indefinite"/>
                      </p:stCondLst>
                      <p:childTnLst>
                        <p:par>
                          <p:cTn id="601" fill="hold">
                            <p:stCondLst>
                              <p:cond delay="0"/>
                            </p:stCondLst>
                            <p:childTnLst>
                              <p:par>
                                <p:cTn id="6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0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5" fill="hold">
                      <p:stCondLst>
                        <p:cond delay="indefinite"/>
                      </p:stCondLst>
                      <p:childTnLst>
                        <p:par>
                          <p:cTn id="606" fill="hold">
                            <p:stCondLst>
                              <p:cond delay="0"/>
                            </p:stCondLst>
                            <p:childTnLst>
                              <p:par>
                                <p:cTn id="6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0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5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5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5" fill="hold">
                      <p:stCondLst>
                        <p:cond delay="indefinite"/>
                      </p:stCondLst>
                      <p:childTnLst>
                        <p:par>
                          <p:cTn id="656" fill="hold">
                            <p:stCondLst>
                              <p:cond delay="0"/>
                            </p:stCondLst>
                            <p:childTnLst>
                              <p:par>
                                <p:cTn id="6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0" fill="hold">
                      <p:stCondLst>
                        <p:cond delay="indefinite"/>
                      </p:stCondLst>
                      <p:childTnLst>
                        <p:par>
                          <p:cTn id="661" fill="hold">
                            <p:stCondLst>
                              <p:cond delay="0"/>
                            </p:stCondLst>
                            <p:childTnLst>
                              <p:par>
                                <p:cTn id="66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6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5" fill="hold">
                      <p:stCondLst>
                        <p:cond delay="indefinite"/>
                      </p:stCondLst>
                      <p:childTnLst>
                        <p:par>
                          <p:cTn id="666" fill="hold">
                            <p:stCondLst>
                              <p:cond delay="0"/>
                            </p:stCondLst>
                            <p:childTnLst>
                              <p:par>
                                <p:cTn id="66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6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0" fill="hold">
                      <p:stCondLst>
                        <p:cond delay="indefinite"/>
                      </p:stCondLst>
                      <p:childTnLst>
                        <p:par>
                          <p:cTn id="671" fill="hold">
                            <p:stCondLst>
                              <p:cond delay="0"/>
                            </p:stCondLst>
                            <p:childTnLst>
                              <p:par>
                                <p:cTn id="6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7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5" fill="hold">
                      <p:stCondLst>
                        <p:cond delay="indefinite"/>
                      </p:stCondLst>
                      <p:childTnLst>
                        <p:par>
                          <p:cTn id="676" fill="hold">
                            <p:stCondLst>
                              <p:cond delay="0"/>
                            </p:stCondLst>
                            <p:childTnLst>
                              <p:par>
                                <p:cTn id="67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7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0" fill="hold">
                      <p:stCondLst>
                        <p:cond delay="indefinite"/>
                      </p:stCondLst>
                      <p:childTnLst>
                        <p:par>
                          <p:cTn id="681" fill="hold">
                            <p:stCondLst>
                              <p:cond delay="0"/>
                            </p:stCondLst>
                            <p:childTnLst>
                              <p:par>
                                <p:cTn id="68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8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5" fill="hold">
                      <p:stCondLst>
                        <p:cond delay="indefinite"/>
                      </p:stCondLst>
                      <p:childTnLst>
                        <p:par>
                          <p:cTn id="686" fill="hold">
                            <p:stCondLst>
                              <p:cond delay="0"/>
                            </p:stCondLst>
                            <p:childTnLst>
                              <p:par>
                                <p:cTn id="6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8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0" fill="hold">
                      <p:stCondLst>
                        <p:cond delay="indefinite"/>
                      </p:stCondLst>
                      <p:childTnLst>
                        <p:par>
                          <p:cTn id="691" fill="hold">
                            <p:stCondLst>
                              <p:cond delay="0"/>
                            </p:stCondLst>
                            <p:childTnLst>
                              <p:par>
                                <p:cTn id="69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9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5" fill="hold">
                      <p:stCondLst>
                        <p:cond delay="indefinite"/>
                      </p:stCondLst>
                      <p:childTnLst>
                        <p:par>
                          <p:cTn id="696" fill="hold">
                            <p:stCondLst>
                              <p:cond delay="0"/>
                            </p:stCondLst>
                            <p:childTnLst>
                              <p:par>
                                <p:cTn id="6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9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0" fill="hold">
                      <p:stCondLst>
                        <p:cond delay="indefinite"/>
                      </p:stCondLst>
                      <p:childTnLst>
                        <p:par>
                          <p:cTn id="701" fill="hold">
                            <p:stCondLst>
                              <p:cond delay="0"/>
                            </p:stCondLst>
                            <p:childTnLst>
                              <p:par>
                                <p:cTn id="7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0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5" fill="hold">
                      <p:stCondLst>
                        <p:cond delay="indefinite"/>
                      </p:stCondLst>
                      <p:childTnLst>
                        <p:par>
                          <p:cTn id="706" fill="hold">
                            <p:stCondLst>
                              <p:cond delay="0"/>
                            </p:stCondLst>
                            <p:childTnLst>
                              <p:par>
                                <p:cTn id="7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0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0" fill="hold">
                      <p:stCondLst>
                        <p:cond delay="indefinite"/>
                      </p:stCondLst>
                      <p:childTnLst>
                        <p:par>
                          <p:cTn id="711" fill="hold">
                            <p:stCondLst>
                              <p:cond delay="0"/>
                            </p:stCondLst>
                            <p:childTnLst>
                              <p:par>
                                <p:cTn id="7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5" fill="hold">
                      <p:stCondLst>
                        <p:cond delay="indefinite"/>
                      </p:stCondLst>
                      <p:childTnLst>
                        <p:par>
                          <p:cTn id="716" fill="hold">
                            <p:stCondLst>
                              <p:cond delay="0"/>
                            </p:stCondLst>
                            <p:childTnLst>
                              <p:par>
                                <p:cTn id="7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1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0" fill="hold">
                      <p:stCondLst>
                        <p:cond delay="indefinite"/>
                      </p:stCondLst>
                      <p:childTnLst>
                        <p:par>
                          <p:cTn id="721" fill="hold">
                            <p:stCondLst>
                              <p:cond delay="0"/>
                            </p:stCondLst>
                            <p:childTnLst>
                              <p:par>
                                <p:cTn id="72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5" fill="hold">
                      <p:stCondLst>
                        <p:cond delay="indefinite"/>
                      </p:stCondLst>
                      <p:childTnLst>
                        <p:par>
                          <p:cTn id="726" fill="hold">
                            <p:stCondLst>
                              <p:cond delay="0"/>
                            </p:stCondLst>
                            <p:childTnLst>
                              <p:par>
                                <p:cTn id="7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2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0" fill="hold">
                      <p:stCondLst>
                        <p:cond delay="indefinite"/>
                      </p:stCondLst>
                      <p:childTnLst>
                        <p:par>
                          <p:cTn id="731" fill="hold">
                            <p:stCondLst>
                              <p:cond delay="0"/>
                            </p:stCondLst>
                            <p:childTnLst>
                              <p:par>
                                <p:cTn id="73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3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5" fill="hold">
                      <p:stCondLst>
                        <p:cond delay="indefinite"/>
                      </p:stCondLst>
                      <p:childTnLst>
                        <p:par>
                          <p:cTn id="736" fill="hold">
                            <p:stCondLst>
                              <p:cond delay="0"/>
                            </p:stCondLst>
                            <p:childTnLst>
                              <p:par>
                                <p:cTn id="73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3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0" fill="hold">
                      <p:stCondLst>
                        <p:cond delay="indefinite"/>
                      </p:stCondLst>
                      <p:childTnLst>
                        <p:par>
                          <p:cTn id="741" fill="hold">
                            <p:stCondLst>
                              <p:cond delay="0"/>
                            </p:stCondLst>
                            <p:childTnLst>
                              <p:par>
                                <p:cTn id="7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5" fill="hold">
                      <p:stCondLst>
                        <p:cond delay="indefinite"/>
                      </p:stCondLst>
                      <p:childTnLst>
                        <p:par>
                          <p:cTn id="746" fill="hold">
                            <p:stCondLst>
                              <p:cond delay="0"/>
                            </p:stCondLst>
                            <p:childTnLst>
                              <p:par>
                                <p:cTn id="7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0" fill="hold">
                      <p:stCondLst>
                        <p:cond delay="indefinite"/>
                      </p:stCondLst>
                      <p:childTnLst>
                        <p:par>
                          <p:cTn id="751" fill="hold">
                            <p:stCondLst>
                              <p:cond delay="0"/>
                            </p:stCondLst>
                            <p:childTnLst>
                              <p:par>
                                <p:cTn id="75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5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5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7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7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7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8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8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8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9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9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9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9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50" grpId="0"/>
      <p:bldP spid="51" grpId="0"/>
      <p:bldP spid="52" grpId="0"/>
      <p:bldP spid="54" grpId="0"/>
      <p:bldP spid="3" grpId="0"/>
      <p:bldP spid="74" grpId="0"/>
      <p:bldP spid="96" grpId="0"/>
      <p:bldP spid="98" grpId="0"/>
      <p:bldP spid="99" grpId="0"/>
      <p:bldP spid="8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D8AAA-D2ED-7F40-8C83-0B9F48C3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5" dirty="0">
                <a:latin typeface="Arial"/>
                <a:cs typeface="Arial"/>
              </a:rPr>
              <a:t>Bellman-Ford </a:t>
            </a:r>
            <a:r>
              <a:rPr lang="en-US" spc="42" dirty="0">
                <a:latin typeface="Arial"/>
                <a:cs typeface="Arial"/>
              </a:rPr>
              <a:t>Algorithm</a:t>
            </a:r>
            <a:r>
              <a:rPr lang="en-US" spc="120" dirty="0">
                <a:latin typeface="Arial"/>
                <a:cs typeface="Arial"/>
              </a:rPr>
              <a:t> </a:t>
            </a:r>
            <a:r>
              <a:rPr lang="en-US" spc="21" dirty="0">
                <a:latin typeface="Arial"/>
                <a:cs typeface="Arial"/>
              </a:rPr>
              <a:t>Visualization</a:t>
            </a:r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8ACCFDE7-784B-2D4B-AE19-C79BF0BFD373}"/>
              </a:ext>
            </a:extLst>
          </p:cNvPr>
          <p:cNvSpPr/>
          <p:nvPr/>
        </p:nvSpPr>
        <p:spPr>
          <a:xfrm>
            <a:off x="536895" y="1308683"/>
            <a:ext cx="8028265" cy="4915948"/>
          </a:xfrm>
          <a:custGeom>
            <a:avLst/>
            <a:gdLst/>
            <a:ahLst/>
            <a:cxnLst/>
            <a:rect l="l" t="t" r="r" b="b"/>
            <a:pathLst>
              <a:path w="11785600" h="7454900">
                <a:moveTo>
                  <a:pt x="0" y="0"/>
                </a:moveTo>
                <a:lnTo>
                  <a:pt x="11785600" y="0"/>
                </a:lnTo>
                <a:lnTo>
                  <a:pt x="11785600" y="7454900"/>
                </a:lnTo>
                <a:lnTo>
                  <a:pt x="0" y="74549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accent2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C9961B57-A101-A046-8656-715012CDF45F}"/>
              </a:ext>
            </a:extLst>
          </p:cNvPr>
          <p:cNvSpPr txBox="1"/>
          <p:nvPr/>
        </p:nvSpPr>
        <p:spPr>
          <a:xfrm>
            <a:off x="3562351" y="1567773"/>
            <a:ext cx="101798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30" b="1" spc="-63" dirty="0">
                <a:solidFill>
                  <a:srgbClr val="BF311A"/>
                </a:solidFill>
                <a:latin typeface="Trebuchet MS"/>
                <a:cs typeface="Trebuchet MS"/>
              </a:rPr>
              <a:t>7</a:t>
            </a:r>
            <a:endParaRPr sz="1230">
              <a:latin typeface="Trebuchet MS"/>
              <a:cs typeface="Trebuchet MS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454A77BC-C1A0-A542-A16B-9379285B5828}"/>
              </a:ext>
            </a:extLst>
          </p:cNvPr>
          <p:cNvSpPr txBox="1"/>
          <p:nvPr/>
        </p:nvSpPr>
        <p:spPr>
          <a:xfrm>
            <a:off x="6309737" y="1570902"/>
            <a:ext cx="185738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30" b="1" spc="-63" dirty="0">
                <a:solidFill>
                  <a:srgbClr val="BF311A"/>
                </a:solidFill>
                <a:latin typeface="Trebuchet MS"/>
                <a:cs typeface="Trebuchet MS"/>
              </a:rPr>
              <a:t>10</a:t>
            </a:r>
            <a:endParaRPr sz="1230">
              <a:latin typeface="Trebuchet MS"/>
              <a:cs typeface="Trebuchet M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7A2A1186-E15A-D34C-8B7B-BF4F1FF68888}"/>
              </a:ext>
            </a:extLst>
          </p:cNvPr>
          <p:cNvSpPr txBox="1"/>
          <p:nvPr/>
        </p:nvSpPr>
        <p:spPr>
          <a:xfrm>
            <a:off x="780376" y="4089260"/>
            <a:ext cx="185738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30" b="1" spc="-63" dirty="0">
                <a:solidFill>
                  <a:srgbClr val="BF311A"/>
                </a:solidFill>
                <a:latin typeface="Trebuchet MS"/>
                <a:cs typeface="Trebuchet MS"/>
              </a:rPr>
              <a:t>13</a:t>
            </a:r>
            <a:endParaRPr sz="1230">
              <a:latin typeface="Trebuchet MS"/>
              <a:cs typeface="Trebuchet MS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ADCCE1A7-2ECC-4F46-9A0B-7435DB0C1396}"/>
              </a:ext>
            </a:extLst>
          </p:cNvPr>
          <p:cNvSpPr txBox="1"/>
          <p:nvPr/>
        </p:nvSpPr>
        <p:spPr>
          <a:xfrm>
            <a:off x="3487864" y="4132891"/>
            <a:ext cx="268784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30" b="1" spc="-46" dirty="0">
                <a:solidFill>
                  <a:srgbClr val="BF311A"/>
                </a:solidFill>
                <a:latin typeface="Trebuchet MS"/>
                <a:cs typeface="Trebuchet MS"/>
              </a:rPr>
              <a:t>SPT</a:t>
            </a:r>
            <a:endParaRPr sz="1230">
              <a:latin typeface="Trebuchet MS"/>
              <a:cs typeface="Trebuchet MS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67A8856-12C3-4F41-AE4F-814ABEEE3C17}"/>
              </a:ext>
            </a:extLst>
          </p:cNvPr>
          <p:cNvSpPr/>
          <p:nvPr/>
        </p:nvSpPr>
        <p:spPr>
          <a:xfrm>
            <a:off x="1044303" y="1599008"/>
            <a:ext cx="1787391" cy="1788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16E38889-4ECB-C047-A315-9935173C3D57}"/>
              </a:ext>
            </a:extLst>
          </p:cNvPr>
          <p:cNvSpPr/>
          <p:nvPr/>
        </p:nvSpPr>
        <p:spPr>
          <a:xfrm>
            <a:off x="3738494" y="1595829"/>
            <a:ext cx="1793064" cy="1792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CCC49B18-AC33-C049-B97F-E09CD46A6819}"/>
              </a:ext>
            </a:extLst>
          </p:cNvPr>
          <p:cNvSpPr/>
          <p:nvPr/>
        </p:nvSpPr>
        <p:spPr>
          <a:xfrm>
            <a:off x="6559481" y="1598954"/>
            <a:ext cx="1798715" cy="17921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6DBAE873-C204-0541-A63C-EF5DDD8CF5F3}"/>
              </a:ext>
            </a:extLst>
          </p:cNvPr>
          <p:cNvSpPr/>
          <p:nvPr/>
        </p:nvSpPr>
        <p:spPr>
          <a:xfrm>
            <a:off x="1030013" y="4136941"/>
            <a:ext cx="1798715" cy="17977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858621C6-FEC3-4342-9CDC-BE11F60CFD7A}"/>
              </a:ext>
            </a:extLst>
          </p:cNvPr>
          <p:cNvSpPr/>
          <p:nvPr/>
        </p:nvSpPr>
        <p:spPr>
          <a:xfrm>
            <a:off x="3789840" y="4161596"/>
            <a:ext cx="1798707" cy="17977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D3C3148F-C0E0-6342-9F0B-C856E6CE0124}"/>
              </a:ext>
            </a:extLst>
          </p:cNvPr>
          <p:cNvSpPr txBox="1"/>
          <p:nvPr/>
        </p:nvSpPr>
        <p:spPr>
          <a:xfrm>
            <a:off x="689521" y="1364298"/>
            <a:ext cx="680983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155818" marR="3572" indent="-147335">
              <a:spcBef>
                <a:spcPts val="70"/>
              </a:spcBef>
            </a:pPr>
            <a:r>
              <a:rPr sz="1230" b="1" dirty="0">
                <a:solidFill>
                  <a:srgbClr val="BF311A"/>
                </a:solidFill>
                <a:latin typeface="Trebuchet MS"/>
              </a:rPr>
              <a:t>passes  4</a:t>
            </a:r>
          </a:p>
        </p:txBody>
      </p:sp>
    </p:spTree>
    <p:extLst>
      <p:ext uri="{BB962C8B-B14F-4D97-AF65-F5344CB8AC3E}">
        <p14:creationId xmlns:p14="http://schemas.microsoft.com/office/powerpoint/2010/main" val="18333656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04DEC-57E6-E463-DD2A-7181E9CC0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Quiz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E6B6D-425E-AC35-B4F9-487C57506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Given a graph where all edges have positive weights, the shortest paths produced by </a:t>
            </a:r>
            <a:r>
              <a:rPr lang="en-GB" dirty="0" err="1"/>
              <a:t>Dijsktra</a:t>
            </a:r>
            <a:r>
              <a:rPr lang="en-GB" dirty="0"/>
              <a:t> and Bellman Ford algorithm may be different but path weight would always be same.</a:t>
            </a:r>
          </a:p>
          <a:p>
            <a:r>
              <a:rPr lang="en-GB" dirty="0"/>
              <a:t>ANS: True</a:t>
            </a:r>
          </a:p>
          <a:p>
            <a:r>
              <a:rPr lang="en-GB" dirty="0"/>
              <a:t>Dijkstra and Bellman-Ford both work fine for a graph with all positive weights, but they are different algorithms and may pick different edges for shortest paths.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876396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9D1B-7C8A-15D4-643D-07A56EDA2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Quiz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7A950-8755-FB84-2AE9-941E47B58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Let G be a directed graph whose vertex set is the set of numbers from 1 to 100. There is an edge from a vertex </a:t>
            </a:r>
            <a:r>
              <a:rPr lang="en-GB" dirty="0" err="1"/>
              <a:t>i</a:t>
            </a:r>
            <a:r>
              <a:rPr lang="en-GB" dirty="0"/>
              <a:t> to a vertex j if either j = </a:t>
            </a:r>
            <a:r>
              <a:rPr lang="en-GB" dirty="0" err="1"/>
              <a:t>i</a:t>
            </a:r>
            <a:r>
              <a:rPr lang="en-GB" dirty="0"/>
              <a:t> + 1 or j = 3i. The minimum number of edges in a path in G from vertex 1 to vertex 100 is </a:t>
            </a:r>
          </a:p>
          <a:p>
            <a:r>
              <a:rPr lang="en-GB" dirty="0"/>
              <a:t>A. 4 B. 7 C. 23 D. 99</a:t>
            </a:r>
          </a:p>
          <a:p>
            <a:r>
              <a:rPr lang="en-GB" dirty="0"/>
              <a:t>ANS: 7</a:t>
            </a:r>
          </a:p>
          <a:p>
            <a:r>
              <a:rPr lang="en-GB" dirty="0"/>
              <a:t>The task is to find minimum number of edges in a path in G from vertex 1 to vertex 100 such that we can move to either i+1 or 3i from a vertex </a:t>
            </a:r>
            <a:r>
              <a:rPr lang="en-GB" dirty="0" err="1"/>
              <a:t>i</a:t>
            </a:r>
            <a:r>
              <a:rPr lang="en-GB" dirty="0"/>
              <a:t>.</a:t>
            </a:r>
          </a:p>
          <a:p>
            <a:r>
              <a:rPr lang="en-GB" dirty="0"/>
              <a:t>Since the task is to minimize number of edges, we would prefer to follow 3*</a:t>
            </a:r>
            <a:r>
              <a:rPr lang="en-GB" dirty="0" err="1"/>
              <a:t>i</a:t>
            </a:r>
            <a:r>
              <a:rPr lang="en-GB" dirty="0"/>
              <a:t>.  Let us follow multiple of 3. 1 =&gt; 3 =&gt; 9 =&gt; 27 =&gt; 81, now we can't follow multiple of 3 anymore. So we will have to follow i+1. This solution gives a long path.</a:t>
            </a:r>
          </a:p>
          <a:p>
            <a:r>
              <a:rPr lang="en-GB" dirty="0"/>
              <a:t>What if we begin from end, and we reduce by 1 if the value is not multiple of 3, else we divide by 3. 100 =&gt; 99 =&gt; 33 =&gt; 11 =&gt; 10 =&gt; 9 =&gt; 3 =&gt; 1</a:t>
            </a:r>
          </a:p>
          <a:p>
            <a:r>
              <a:rPr lang="en-GB" dirty="0"/>
              <a:t>So we need total 7 edges.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0290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F24EC-51DE-E746-9559-4F254B6C9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41048"/>
            <a:ext cx="8229600" cy="1143000"/>
          </a:xfrm>
        </p:spPr>
        <p:txBody>
          <a:bodyPr/>
          <a:lstStyle/>
          <a:p>
            <a:r>
              <a:rPr lang="en-US" dirty="0"/>
              <a:t>Edge Relaxation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E8BC79-14B6-D149-ABA2-DE370973DD7D}"/>
              </a:ext>
            </a:extLst>
          </p:cNvPr>
          <p:cNvSpPr/>
          <p:nvPr/>
        </p:nvSpPr>
        <p:spPr>
          <a:xfrm>
            <a:off x="604750" y="1024616"/>
            <a:ext cx="8337914" cy="213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Relax edge e = </a:t>
            </a:r>
            <a:r>
              <a:rPr lang="en-US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(basic of building SPT)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[v] is length of shortest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path from s to v.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 is length of shortest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path from s to w.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 is last edge on shortest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path from s to w.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e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gives shorter path to w through v, update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[w].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 = min(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[v] +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e.weight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()); 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86F3688D-B579-7E48-B6DF-AD9C92F6F3FB}"/>
              </a:ext>
            </a:extLst>
          </p:cNvPr>
          <p:cNvSpPr/>
          <p:nvPr/>
        </p:nvSpPr>
        <p:spPr>
          <a:xfrm>
            <a:off x="2722473" y="5372193"/>
            <a:ext cx="1223367" cy="688925"/>
          </a:xfrm>
          <a:custGeom>
            <a:avLst/>
            <a:gdLst/>
            <a:ahLst/>
            <a:cxnLst/>
            <a:rect l="l" t="t" r="r" b="b"/>
            <a:pathLst>
              <a:path w="1739900" h="979804">
                <a:moveTo>
                  <a:pt x="1739595" y="0"/>
                </a:moveTo>
                <a:lnTo>
                  <a:pt x="1728520" y="6235"/>
                </a:lnTo>
                <a:lnTo>
                  <a:pt x="0" y="979716"/>
                </a:lnTo>
              </a:path>
            </a:pathLst>
          </a:custGeom>
          <a:ln w="25400">
            <a:solidFill>
              <a:srgbClr val="BABABA"/>
            </a:solidFill>
            <a:prstDash val="dash"/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6025C396-FAE5-6F4E-BBD9-52633196BF4B}"/>
              </a:ext>
            </a:extLst>
          </p:cNvPr>
          <p:cNvSpPr/>
          <p:nvPr/>
        </p:nvSpPr>
        <p:spPr>
          <a:xfrm>
            <a:off x="3898138" y="5345028"/>
            <a:ext cx="95994" cy="79474"/>
          </a:xfrm>
          <a:custGeom>
            <a:avLst/>
            <a:gdLst/>
            <a:ahLst/>
            <a:cxnLst/>
            <a:rect l="l" t="t" r="r" b="b"/>
            <a:pathLst>
              <a:path w="136525" h="113029">
                <a:moveTo>
                  <a:pt x="136144" y="0"/>
                </a:moveTo>
                <a:lnTo>
                  <a:pt x="0" y="6705"/>
                </a:lnTo>
                <a:lnTo>
                  <a:pt x="56464" y="44869"/>
                </a:lnTo>
                <a:lnTo>
                  <a:pt x="59829" y="112941"/>
                </a:lnTo>
                <a:lnTo>
                  <a:pt x="136144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D1AEEBEE-5158-E645-BFB0-900E421619CC}"/>
              </a:ext>
            </a:extLst>
          </p:cNvPr>
          <p:cNvSpPr/>
          <p:nvPr/>
        </p:nvSpPr>
        <p:spPr>
          <a:xfrm>
            <a:off x="2721276" y="5381961"/>
            <a:ext cx="1206401" cy="679549"/>
          </a:xfrm>
          <a:custGeom>
            <a:avLst/>
            <a:gdLst/>
            <a:ahLst/>
            <a:cxnLst/>
            <a:rect l="l" t="t" r="r" b="b"/>
            <a:pathLst>
              <a:path w="1715770" h="966470">
                <a:moveTo>
                  <a:pt x="1715249" y="0"/>
                </a:moveTo>
                <a:lnTo>
                  <a:pt x="1698650" y="9347"/>
                </a:lnTo>
                <a:lnTo>
                  <a:pt x="0" y="96601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8D15D1C3-2ED5-B84B-BFC7-45405642A2D9}"/>
              </a:ext>
            </a:extLst>
          </p:cNvPr>
          <p:cNvSpPr/>
          <p:nvPr/>
        </p:nvSpPr>
        <p:spPr>
          <a:xfrm>
            <a:off x="3861045" y="5345153"/>
            <a:ext cx="131713" cy="109389"/>
          </a:xfrm>
          <a:custGeom>
            <a:avLst/>
            <a:gdLst/>
            <a:ahLst/>
            <a:cxnLst/>
            <a:rect l="l" t="t" r="r" b="b"/>
            <a:pathLst>
              <a:path w="187325" h="155575">
                <a:moveTo>
                  <a:pt x="187198" y="0"/>
                </a:moveTo>
                <a:lnTo>
                  <a:pt x="0" y="9232"/>
                </a:lnTo>
                <a:lnTo>
                  <a:pt x="77647" y="61696"/>
                </a:lnTo>
                <a:lnTo>
                  <a:pt x="82257" y="155295"/>
                </a:lnTo>
                <a:lnTo>
                  <a:pt x="1871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26F9ACAE-D66B-7D45-9F46-DEC39AC74D26}"/>
              </a:ext>
            </a:extLst>
          </p:cNvPr>
          <p:cNvSpPr/>
          <p:nvPr/>
        </p:nvSpPr>
        <p:spPr>
          <a:xfrm>
            <a:off x="969370" y="4411857"/>
            <a:ext cx="514796" cy="409873"/>
          </a:xfrm>
          <a:custGeom>
            <a:avLst/>
            <a:gdLst/>
            <a:ahLst/>
            <a:cxnLst/>
            <a:rect l="l" t="t" r="r" b="b"/>
            <a:pathLst>
              <a:path w="732154" h="582929">
                <a:moveTo>
                  <a:pt x="732154" y="0"/>
                </a:moveTo>
                <a:lnTo>
                  <a:pt x="717245" y="11849"/>
                </a:lnTo>
                <a:lnTo>
                  <a:pt x="0" y="58230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C03A2E5C-CDDE-4249-8EFC-3D0D3560F3A9}"/>
              </a:ext>
            </a:extLst>
          </p:cNvPr>
          <p:cNvSpPr/>
          <p:nvPr/>
        </p:nvSpPr>
        <p:spPr>
          <a:xfrm>
            <a:off x="1413935" y="4365164"/>
            <a:ext cx="129034" cy="119658"/>
          </a:xfrm>
          <a:custGeom>
            <a:avLst/>
            <a:gdLst/>
            <a:ahLst/>
            <a:cxnLst/>
            <a:rect l="l" t="t" r="r" b="b"/>
            <a:pathLst>
              <a:path w="183514" h="170179">
                <a:moveTo>
                  <a:pt x="183387" y="0"/>
                </a:moveTo>
                <a:lnTo>
                  <a:pt x="0" y="38747"/>
                </a:lnTo>
                <a:lnTo>
                  <a:pt x="84975" y="78257"/>
                </a:lnTo>
                <a:lnTo>
                  <a:pt x="104355" y="169951"/>
                </a:lnTo>
                <a:lnTo>
                  <a:pt x="1833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79DD4D20-A3C7-D040-AF1D-C216329478ED}"/>
              </a:ext>
            </a:extLst>
          </p:cNvPr>
          <p:cNvSpPr txBox="1"/>
          <p:nvPr/>
        </p:nvSpPr>
        <p:spPr>
          <a:xfrm>
            <a:off x="226704" y="5688943"/>
            <a:ext cx="1292421" cy="50229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R="3572" indent="149120">
              <a:lnSpc>
                <a:spcPct val="119800"/>
              </a:lnSpc>
              <a:spcBef>
                <a:spcPts val="70"/>
              </a:spcBef>
            </a:pP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 edge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in </a:t>
            </a:r>
            <a:r>
              <a:rPr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937497ED-D1F0-6F44-9F74-3FE969ECB468}"/>
              </a:ext>
            </a:extLst>
          </p:cNvPr>
          <p:cNvSpPr/>
          <p:nvPr/>
        </p:nvSpPr>
        <p:spPr>
          <a:xfrm>
            <a:off x="941849" y="5137225"/>
            <a:ext cx="260300" cy="450503"/>
          </a:xfrm>
          <a:custGeom>
            <a:avLst/>
            <a:gdLst/>
            <a:ahLst/>
            <a:cxnLst/>
            <a:rect l="l" t="t" r="r" b="b"/>
            <a:pathLst>
              <a:path w="370204" h="640715">
                <a:moveTo>
                  <a:pt x="370052" y="0"/>
                </a:moveTo>
                <a:lnTo>
                  <a:pt x="363689" y="10998"/>
                </a:lnTo>
                <a:lnTo>
                  <a:pt x="0" y="640435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E2FA2CB9-C599-3A4C-A439-A700349393F0}"/>
              </a:ext>
            </a:extLst>
          </p:cNvPr>
          <p:cNvSpPr/>
          <p:nvPr/>
        </p:nvSpPr>
        <p:spPr>
          <a:xfrm>
            <a:off x="1149732" y="5089291"/>
            <a:ext cx="80367" cy="95994"/>
          </a:xfrm>
          <a:custGeom>
            <a:avLst/>
            <a:gdLst/>
            <a:ahLst/>
            <a:cxnLst/>
            <a:rect l="l" t="t" r="r" b="b"/>
            <a:pathLst>
              <a:path w="114300" h="136525">
                <a:moveTo>
                  <a:pt x="113779" y="0"/>
                </a:moveTo>
                <a:lnTo>
                  <a:pt x="0" y="75056"/>
                </a:lnTo>
                <a:lnTo>
                  <a:pt x="68033" y="79171"/>
                </a:lnTo>
                <a:lnTo>
                  <a:pt x="105575" y="136055"/>
                </a:lnTo>
                <a:lnTo>
                  <a:pt x="113779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438BEDD1-0E25-4149-AFFA-F8BCF58271F7}"/>
              </a:ext>
            </a:extLst>
          </p:cNvPr>
          <p:cNvSpPr/>
          <p:nvPr/>
        </p:nvSpPr>
        <p:spPr>
          <a:xfrm>
            <a:off x="1788598" y="4310890"/>
            <a:ext cx="633561" cy="46434"/>
          </a:xfrm>
          <a:custGeom>
            <a:avLst/>
            <a:gdLst/>
            <a:ahLst/>
            <a:cxnLst/>
            <a:rect l="l" t="t" r="r" b="b"/>
            <a:pathLst>
              <a:path w="901064" h="66040">
                <a:moveTo>
                  <a:pt x="900950" y="65824"/>
                </a:moveTo>
                <a:lnTo>
                  <a:pt x="881951" y="64439"/>
                </a:ln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183F2A58-9A4C-E646-B0F1-94608B01C909}"/>
              </a:ext>
            </a:extLst>
          </p:cNvPr>
          <p:cNvSpPr/>
          <p:nvPr/>
        </p:nvSpPr>
        <p:spPr>
          <a:xfrm>
            <a:off x="2375037" y="4295272"/>
            <a:ext cx="121890" cy="117872"/>
          </a:xfrm>
          <a:custGeom>
            <a:avLst/>
            <a:gdLst/>
            <a:ahLst/>
            <a:cxnLst/>
            <a:rect l="l" t="t" r="r" b="b"/>
            <a:pathLst>
              <a:path w="173354" h="167640">
                <a:moveTo>
                  <a:pt x="12217" y="0"/>
                </a:moveTo>
                <a:lnTo>
                  <a:pt x="47904" y="86652"/>
                </a:lnTo>
                <a:lnTo>
                  <a:pt x="0" y="167195"/>
                </a:lnTo>
                <a:lnTo>
                  <a:pt x="173304" y="95808"/>
                </a:lnTo>
                <a:lnTo>
                  <a:pt x="122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1039516C-3C40-7646-B87F-BF38F961D7BF}"/>
              </a:ext>
            </a:extLst>
          </p:cNvPr>
          <p:cNvSpPr/>
          <p:nvPr/>
        </p:nvSpPr>
        <p:spPr>
          <a:xfrm>
            <a:off x="2643972" y="4212083"/>
            <a:ext cx="792956" cy="194221"/>
          </a:xfrm>
          <a:custGeom>
            <a:avLst/>
            <a:gdLst/>
            <a:ahLst/>
            <a:cxnLst/>
            <a:rect l="l" t="t" r="r" b="b"/>
            <a:pathLst>
              <a:path w="1127759" h="276225">
                <a:moveTo>
                  <a:pt x="1127709" y="0"/>
                </a:moveTo>
                <a:lnTo>
                  <a:pt x="1109205" y="4533"/>
                </a:lnTo>
                <a:lnTo>
                  <a:pt x="0" y="27621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8D9FD28B-85CD-4942-B712-53899C3F3B02}"/>
              </a:ext>
            </a:extLst>
          </p:cNvPr>
          <p:cNvSpPr/>
          <p:nvPr/>
        </p:nvSpPr>
        <p:spPr>
          <a:xfrm>
            <a:off x="3381234" y="4165032"/>
            <a:ext cx="128588" cy="114746"/>
          </a:xfrm>
          <a:custGeom>
            <a:avLst/>
            <a:gdLst/>
            <a:ahLst/>
            <a:cxnLst/>
            <a:rect l="l" t="t" r="r" b="b"/>
            <a:pathLst>
              <a:path w="182879" h="163195">
                <a:moveTo>
                  <a:pt x="0" y="0"/>
                </a:moveTo>
                <a:lnTo>
                  <a:pt x="60655" y="71450"/>
                </a:lnTo>
                <a:lnTo>
                  <a:pt x="39877" y="162839"/>
                </a:lnTo>
                <a:lnTo>
                  <a:pt x="182765" y="4154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8DBDAE52-CFB6-3848-A865-AC4B4E361A8F}"/>
              </a:ext>
            </a:extLst>
          </p:cNvPr>
          <p:cNvSpPr/>
          <p:nvPr/>
        </p:nvSpPr>
        <p:spPr>
          <a:xfrm>
            <a:off x="2686012" y="5204966"/>
            <a:ext cx="42863" cy="655439"/>
          </a:xfrm>
          <a:custGeom>
            <a:avLst/>
            <a:gdLst/>
            <a:ahLst/>
            <a:cxnLst/>
            <a:rect l="l" t="t" r="r" b="b"/>
            <a:pathLst>
              <a:path w="60960" h="932179">
                <a:moveTo>
                  <a:pt x="0" y="931722"/>
                </a:moveTo>
                <a:lnTo>
                  <a:pt x="825" y="919048"/>
                </a:lnTo>
                <a:lnTo>
                  <a:pt x="60477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44DE2277-357A-1F47-8E94-04E9DB6FC9F6}"/>
              </a:ext>
            </a:extLst>
          </p:cNvPr>
          <p:cNvSpPr/>
          <p:nvPr/>
        </p:nvSpPr>
        <p:spPr>
          <a:xfrm>
            <a:off x="2645204" y="5827011"/>
            <a:ext cx="85546" cy="88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11374629-B0FC-094B-B0A0-60DE34E172B8}"/>
              </a:ext>
            </a:extLst>
          </p:cNvPr>
          <p:cNvSpPr/>
          <p:nvPr/>
        </p:nvSpPr>
        <p:spPr>
          <a:xfrm>
            <a:off x="1751825" y="5306470"/>
            <a:ext cx="813941" cy="566589"/>
          </a:xfrm>
          <a:custGeom>
            <a:avLst/>
            <a:gdLst/>
            <a:ahLst/>
            <a:cxnLst/>
            <a:rect l="l" t="t" r="r" b="b"/>
            <a:pathLst>
              <a:path w="1157604" h="805815">
                <a:moveTo>
                  <a:pt x="1157312" y="0"/>
                </a:moveTo>
                <a:lnTo>
                  <a:pt x="1141666" y="10883"/>
                </a:lnTo>
                <a:lnTo>
                  <a:pt x="0" y="80547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05FF9760-E743-9C46-9306-78CC511BF077}"/>
              </a:ext>
            </a:extLst>
          </p:cNvPr>
          <p:cNvSpPr/>
          <p:nvPr/>
        </p:nvSpPr>
        <p:spPr>
          <a:xfrm>
            <a:off x="2496713" y="5263625"/>
            <a:ext cx="130820" cy="116086"/>
          </a:xfrm>
          <a:custGeom>
            <a:avLst/>
            <a:gdLst/>
            <a:ahLst/>
            <a:cxnLst/>
            <a:rect l="l" t="t" r="r" b="b"/>
            <a:pathLst>
              <a:path w="186054" h="165100">
                <a:moveTo>
                  <a:pt x="185470" y="0"/>
                </a:moveTo>
                <a:lnTo>
                  <a:pt x="0" y="26962"/>
                </a:lnTo>
                <a:lnTo>
                  <a:pt x="82270" y="71818"/>
                </a:lnTo>
                <a:lnTo>
                  <a:pt x="95757" y="164553"/>
                </a:lnTo>
                <a:lnTo>
                  <a:pt x="1854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4E88FEE1-7ED8-EC45-AEAD-04DB330F7D70}"/>
              </a:ext>
            </a:extLst>
          </p:cNvPr>
          <p:cNvSpPr/>
          <p:nvPr/>
        </p:nvSpPr>
        <p:spPr>
          <a:xfrm>
            <a:off x="1703042" y="4486144"/>
            <a:ext cx="0" cy="577751"/>
          </a:xfrm>
          <a:custGeom>
            <a:avLst/>
            <a:gdLst/>
            <a:ahLst/>
            <a:cxnLst/>
            <a:rect l="l" t="t" r="r" b="b"/>
            <a:pathLst>
              <a:path h="821690">
                <a:moveTo>
                  <a:pt x="0" y="0"/>
                </a:moveTo>
                <a:lnTo>
                  <a:pt x="0" y="12700"/>
                </a:lnTo>
                <a:lnTo>
                  <a:pt x="0" y="821639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60EFA621-F6F3-EF40-AD67-BA5418EDF61F}"/>
              </a:ext>
            </a:extLst>
          </p:cNvPr>
          <p:cNvSpPr/>
          <p:nvPr/>
        </p:nvSpPr>
        <p:spPr>
          <a:xfrm>
            <a:off x="1660180" y="4430779"/>
            <a:ext cx="85724" cy="85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E35B2D80-338B-BB48-ACB9-E164BC843033}"/>
              </a:ext>
            </a:extLst>
          </p:cNvPr>
          <p:cNvSpPr/>
          <p:nvPr/>
        </p:nvSpPr>
        <p:spPr>
          <a:xfrm>
            <a:off x="1795322" y="4482206"/>
            <a:ext cx="693390" cy="519261"/>
          </a:xfrm>
          <a:custGeom>
            <a:avLst/>
            <a:gdLst/>
            <a:ahLst/>
            <a:cxnLst/>
            <a:rect l="l" t="t" r="r" b="b"/>
            <a:pathLst>
              <a:path w="986154" h="738504">
                <a:moveTo>
                  <a:pt x="986053" y="0"/>
                </a:moveTo>
                <a:lnTo>
                  <a:pt x="975880" y="7607"/>
                </a:lnTo>
                <a:lnTo>
                  <a:pt x="0" y="737997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FAF792F1-57A1-1C40-8AB1-B54E890BC543}"/>
              </a:ext>
            </a:extLst>
          </p:cNvPr>
          <p:cNvSpPr/>
          <p:nvPr/>
        </p:nvSpPr>
        <p:spPr>
          <a:xfrm>
            <a:off x="2438652" y="4449032"/>
            <a:ext cx="94655" cy="85725"/>
          </a:xfrm>
          <a:custGeom>
            <a:avLst/>
            <a:gdLst/>
            <a:ahLst/>
            <a:cxnLst/>
            <a:rect l="l" t="t" r="r" b="b"/>
            <a:pathLst>
              <a:path w="134620" h="121920">
                <a:moveTo>
                  <a:pt x="134137" y="0"/>
                </a:moveTo>
                <a:lnTo>
                  <a:pt x="0" y="24256"/>
                </a:lnTo>
                <a:lnTo>
                  <a:pt x="60921" y="54787"/>
                </a:lnTo>
                <a:lnTo>
                  <a:pt x="73050" y="121856"/>
                </a:lnTo>
                <a:lnTo>
                  <a:pt x="134137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6FDE9B46-76C8-484E-B957-E5F276A1732E}"/>
              </a:ext>
            </a:extLst>
          </p:cNvPr>
          <p:cNvSpPr/>
          <p:nvPr/>
        </p:nvSpPr>
        <p:spPr>
          <a:xfrm>
            <a:off x="1732358" y="5077075"/>
            <a:ext cx="799654" cy="97780"/>
          </a:xfrm>
          <a:custGeom>
            <a:avLst/>
            <a:gdLst/>
            <a:ahLst/>
            <a:cxnLst/>
            <a:rect l="l" t="t" r="r" b="b"/>
            <a:pathLst>
              <a:path w="1137285" h="139065">
                <a:moveTo>
                  <a:pt x="1136675" y="138582"/>
                </a:moveTo>
                <a:lnTo>
                  <a:pt x="1124077" y="137045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bject 28">
            <a:extLst>
              <a:ext uri="{FF2B5EF4-FFF2-40B4-BE49-F238E27FC236}">
                <a16:creationId xmlns:a16="http://schemas.microsoft.com/office/drawing/2014/main" id="{C0D20B06-D1CA-3248-A19F-C2052BD8B680}"/>
              </a:ext>
            </a:extLst>
          </p:cNvPr>
          <p:cNvSpPr/>
          <p:nvPr/>
        </p:nvSpPr>
        <p:spPr>
          <a:xfrm>
            <a:off x="2496266" y="5128296"/>
            <a:ext cx="90636" cy="85279"/>
          </a:xfrm>
          <a:custGeom>
            <a:avLst/>
            <a:gdLst/>
            <a:ahLst/>
            <a:cxnLst/>
            <a:rect l="l" t="t" r="r" b="b"/>
            <a:pathLst>
              <a:path w="128904" h="121284">
                <a:moveTo>
                  <a:pt x="14744" y="0"/>
                </a:moveTo>
                <a:lnTo>
                  <a:pt x="37630" y="64198"/>
                </a:lnTo>
                <a:lnTo>
                  <a:pt x="0" y="121018"/>
                </a:lnTo>
                <a:lnTo>
                  <a:pt x="128397" y="75260"/>
                </a:lnTo>
                <a:lnTo>
                  <a:pt x="14744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bject 29">
            <a:extLst>
              <a:ext uri="{FF2B5EF4-FFF2-40B4-BE49-F238E27FC236}">
                <a16:creationId xmlns:a16="http://schemas.microsoft.com/office/drawing/2014/main" id="{5DBD105D-2C9D-4D40-A8CE-FB394DADBFDE}"/>
              </a:ext>
            </a:extLst>
          </p:cNvPr>
          <p:cNvSpPr/>
          <p:nvPr/>
        </p:nvSpPr>
        <p:spPr>
          <a:xfrm>
            <a:off x="2801313" y="5221576"/>
            <a:ext cx="1134070" cy="446"/>
          </a:xfrm>
          <a:custGeom>
            <a:avLst/>
            <a:gdLst/>
            <a:ahLst/>
            <a:cxnLst/>
            <a:rect l="l" t="t" r="r" b="b"/>
            <a:pathLst>
              <a:path w="1612900" h="634">
                <a:moveTo>
                  <a:pt x="1612531" y="12"/>
                </a:moveTo>
                <a:lnTo>
                  <a:pt x="1599831" y="12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30">
            <a:extLst>
              <a:ext uri="{FF2B5EF4-FFF2-40B4-BE49-F238E27FC236}">
                <a16:creationId xmlns:a16="http://schemas.microsoft.com/office/drawing/2014/main" id="{E12BC95B-328C-F242-BA3D-EC0ACD7BEBE0}"/>
              </a:ext>
            </a:extLst>
          </p:cNvPr>
          <p:cNvSpPr/>
          <p:nvPr/>
        </p:nvSpPr>
        <p:spPr>
          <a:xfrm>
            <a:off x="3904764" y="5178721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30479" y="60947"/>
                </a:lnTo>
                <a:lnTo>
                  <a:pt x="0" y="121920"/>
                </a:lnTo>
                <a:lnTo>
                  <a:pt x="121920" y="60947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bject 31">
            <a:extLst>
              <a:ext uri="{FF2B5EF4-FFF2-40B4-BE49-F238E27FC236}">
                <a16:creationId xmlns:a16="http://schemas.microsoft.com/office/drawing/2014/main" id="{B15FA3A5-0181-E843-91CC-F7B79A64B522}"/>
              </a:ext>
            </a:extLst>
          </p:cNvPr>
          <p:cNvSpPr/>
          <p:nvPr/>
        </p:nvSpPr>
        <p:spPr>
          <a:xfrm>
            <a:off x="2717830" y="4388453"/>
            <a:ext cx="1240779" cy="695623"/>
          </a:xfrm>
          <a:custGeom>
            <a:avLst/>
            <a:gdLst/>
            <a:ahLst/>
            <a:cxnLst/>
            <a:rect l="l" t="t" r="r" b="b"/>
            <a:pathLst>
              <a:path w="1764665" h="989329">
                <a:moveTo>
                  <a:pt x="1764296" y="989152"/>
                </a:moveTo>
                <a:lnTo>
                  <a:pt x="1753222" y="982941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95DCA7AB-A183-404B-ABF6-F8C9110354CE}"/>
              </a:ext>
            </a:extLst>
          </p:cNvPr>
          <p:cNvSpPr/>
          <p:nvPr/>
        </p:nvSpPr>
        <p:spPr>
          <a:xfrm>
            <a:off x="3910907" y="5031721"/>
            <a:ext cx="95994" cy="79474"/>
          </a:xfrm>
          <a:custGeom>
            <a:avLst/>
            <a:gdLst/>
            <a:ahLst/>
            <a:cxnLst/>
            <a:rect l="l" t="t" r="r" b="b"/>
            <a:pathLst>
              <a:path w="136525" h="113029">
                <a:moveTo>
                  <a:pt x="59626" y="0"/>
                </a:moveTo>
                <a:lnTo>
                  <a:pt x="56400" y="68072"/>
                </a:lnTo>
                <a:lnTo>
                  <a:pt x="0" y="106349"/>
                </a:lnTo>
                <a:lnTo>
                  <a:pt x="136156" y="112788"/>
                </a:lnTo>
                <a:lnTo>
                  <a:pt x="59626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bject 33">
            <a:extLst>
              <a:ext uri="{FF2B5EF4-FFF2-40B4-BE49-F238E27FC236}">
                <a16:creationId xmlns:a16="http://schemas.microsoft.com/office/drawing/2014/main" id="{B24729FC-18D9-0C4A-A3C1-0C69608FEA8B}"/>
              </a:ext>
            </a:extLst>
          </p:cNvPr>
          <p:cNvSpPr/>
          <p:nvPr/>
        </p:nvSpPr>
        <p:spPr>
          <a:xfrm>
            <a:off x="1691585" y="5061421"/>
            <a:ext cx="0" cy="623738"/>
          </a:xfrm>
          <a:custGeom>
            <a:avLst/>
            <a:gdLst/>
            <a:ahLst/>
            <a:cxnLst/>
            <a:rect l="l" t="t" r="r" b="b"/>
            <a:pathLst>
              <a:path h="887095">
                <a:moveTo>
                  <a:pt x="0" y="886891"/>
                </a:moveTo>
                <a:lnTo>
                  <a:pt x="0" y="867841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bject 34">
            <a:extLst>
              <a:ext uri="{FF2B5EF4-FFF2-40B4-BE49-F238E27FC236}">
                <a16:creationId xmlns:a16="http://schemas.microsoft.com/office/drawing/2014/main" id="{C2846D90-4887-A94A-A064-A5F17394E7C1}"/>
              </a:ext>
            </a:extLst>
          </p:cNvPr>
          <p:cNvSpPr/>
          <p:nvPr/>
        </p:nvSpPr>
        <p:spPr>
          <a:xfrm>
            <a:off x="1632650" y="5642154"/>
            <a:ext cx="117871" cy="1178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bject 35">
            <a:extLst>
              <a:ext uri="{FF2B5EF4-FFF2-40B4-BE49-F238E27FC236}">
                <a16:creationId xmlns:a16="http://schemas.microsoft.com/office/drawing/2014/main" id="{3CB3D430-3B98-724A-AFCB-8D1DCE9CEE6A}"/>
              </a:ext>
            </a:extLst>
          </p:cNvPr>
          <p:cNvSpPr/>
          <p:nvPr/>
        </p:nvSpPr>
        <p:spPr>
          <a:xfrm>
            <a:off x="915667" y="4817507"/>
            <a:ext cx="556766" cy="214759"/>
          </a:xfrm>
          <a:custGeom>
            <a:avLst/>
            <a:gdLst/>
            <a:ahLst/>
            <a:cxnLst/>
            <a:rect l="l" t="t" r="r" b="b"/>
            <a:pathLst>
              <a:path w="791845" h="305434">
                <a:moveTo>
                  <a:pt x="791692" y="304850"/>
                </a:moveTo>
                <a:lnTo>
                  <a:pt x="773912" y="298005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bject 36">
            <a:extLst>
              <a:ext uri="{FF2B5EF4-FFF2-40B4-BE49-F238E27FC236}">
                <a16:creationId xmlns:a16="http://schemas.microsoft.com/office/drawing/2014/main" id="{C55873EF-50A5-0C4E-A2B9-93E3C06DC798}"/>
              </a:ext>
            </a:extLst>
          </p:cNvPr>
          <p:cNvSpPr/>
          <p:nvPr/>
        </p:nvSpPr>
        <p:spPr>
          <a:xfrm>
            <a:off x="1411148" y="4961453"/>
            <a:ext cx="131266" cy="110282"/>
          </a:xfrm>
          <a:custGeom>
            <a:avLst/>
            <a:gdLst/>
            <a:ahLst/>
            <a:cxnLst/>
            <a:rect l="l" t="t" r="r" b="b"/>
            <a:pathLst>
              <a:path w="186689" h="156845">
                <a:moveTo>
                  <a:pt x="60236" y="0"/>
                </a:moveTo>
                <a:lnTo>
                  <a:pt x="69227" y="93281"/>
                </a:lnTo>
                <a:lnTo>
                  <a:pt x="0" y="156451"/>
                </a:lnTo>
                <a:lnTo>
                  <a:pt x="186562" y="138455"/>
                </a:lnTo>
                <a:lnTo>
                  <a:pt x="602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object 37">
            <a:extLst>
              <a:ext uri="{FF2B5EF4-FFF2-40B4-BE49-F238E27FC236}">
                <a16:creationId xmlns:a16="http://schemas.microsoft.com/office/drawing/2014/main" id="{BC3C1F5D-A2B3-2548-9E22-AAD77F8D4FE4}"/>
              </a:ext>
            </a:extLst>
          </p:cNvPr>
          <p:cNvSpPr/>
          <p:nvPr/>
        </p:nvSpPr>
        <p:spPr>
          <a:xfrm>
            <a:off x="800045" y="4689331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4"/>
                </a:lnTo>
                <a:lnTo>
                  <a:pt x="92069" y="28243"/>
                </a:lnTo>
                <a:lnTo>
                  <a:pt x="56478" y="56487"/>
                </a:lnTo>
                <a:lnTo>
                  <a:pt x="28239" y="92078"/>
                </a:lnTo>
                <a:lnTo>
                  <a:pt x="9413" y="131848"/>
                </a:lnTo>
                <a:lnTo>
                  <a:pt x="0" y="174123"/>
                </a:lnTo>
                <a:lnTo>
                  <a:pt x="0" y="217235"/>
                </a:lnTo>
                <a:lnTo>
                  <a:pt x="9413" y="259510"/>
                </a:lnTo>
                <a:lnTo>
                  <a:pt x="28239" y="299280"/>
                </a:lnTo>
                <a:lnTo>
                  <a:pt x="56478" y="334871"/>
                </a:lnTo>
                <a:lnTo>
                  <a:pt x="92069" y="363110"/>
                </a:lnTo>
                <a:lnTo>
                  <a:pt x="131838" y="381936"/>
                </a:lnTo>
                <a:lnTo>
                  <a:pt x="174114" y="391349"/>
                </a:lnTo>
                <a:lnTo>
                  <a:pt x="217225" y="391349"/>
                </a:lnTo>
                <a:lnTo>
                  <a:pt x="259501" y="381936"/>
                </a:lnTo>
                <a:lnTo>
                  <a:pt x="299270" y="363110"/>
                </a:lnTo>
                <a:lnTo>
                  <a:pt x="334862" y="334871"/>
                </a:lnTo>
                <a:lnTo>
                  <a:pt x="363101" y="299280"/>
                </a:lnTo>
                <a:lnTo>
                  <a:pt x="381927" y="259510"/>
                </a:lnTo>
                <a:lnTo>
                  <a:pt x="391340" y="217235"/>
                </a:lnTo>
                <a:lnTo>
                  <a:pt x="391340" y="174123"/>
                </a:lnTo>
                <a:lnTo>
                  <a:pt x="381927" y="131848"/>
                </a:lnTo>
                <a:lnTo>
                  <a:pt x="363101" y="92078"/>
                </a:lnTo>
                <a:lnTo>
                  <a:pt x="334862" y="56487"/>
                </a:lnTo>
                <a:lnTo>
                  <a:pt x="299270" y="28243"/>
                </a:lnTo>
                <a:lnTo>
                  <a:pt x="259501" y="9414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object 38">
            <a:extLst>
              <a:ext uri="{FF2B5EF4-FFF2-40B4-BE49-F238E27FC236}">
                <a16:creationId xmlns:a16="http://schemas.microsoft.com/office/drawing/2014/main" id="{99F6B36F-FB64-014E-A963-D105398CFD59}"/>
              </a:ext>
            </a:extLst>
          </p:cNvPr>
          <p:cNvSpPr/>
          <p:nvPr/>
        </p:nvSpPr>
        <p:spPr>
          <a:xfrm>
            <a:off x="800045" y="4689329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1" y="92074"/>
                </a:lnTo>
                <a:lnTo>
                  <a:pt x="381927" y="131846"/>
                </a:lnTo>
                <a:lnTo>
                  <a:pt x="391340" y="174124"/>
                </a:lnTo>
                <a:lnTo>
                  <a:pt x="391340" y="217237"/>
                </a:lnTo>
                <a:lnTo>
                  <a:pt x="381927" y="259513"/>
                </a:lnTo>
                <a:lnTo>
                  <a:pt x="363101" y="299283"/>
                </a:lnTo>
                <a:lnTo>
                  <a:pt x="334862" y="334874"/>
                </a:lnTo>
                <a:lnTo>
                  <a:pt x="299270" y="363113"/>
                </a:lnTo>
                <a:lnTo>
                  <a:pt x="259501" y="381940"/>
                </a:lnTo>
                <a:lnTo>
                  <a:pt x="217225" y="391353"/>
                </a:lnTo>
                <a:lnTo>
                  <a:pt x="174114" y="391353"/>
                </a:lnTo>
                <a:lnTo>
                  <a:pt x="131838" y="381940"/>
                </a:lnTo>
                <a:lnTo>
                  <a:pt x="92069" y="363113"/>
                </a:lnTo>
                <a:lnTo>
                  <a:pt x="56478" y="334874"/>
                </a:lnTo>
                <a:lnTo>
                  <a:pt x="28239" y="299283"/>
                </a:lnTo>
                <a:lnTo>
                  <a:pt x="9413" y="259513"/>
                </a:lnTo>
                <a:lnTo>
                  <a:pt x="0" y="217237"/>
                </a:lnTo>
                <a:lnTo>
                  <a:pt x="0" y="174124"/>
                </a:lnTo>
                <a:lnTo>
                  <a:pt x="9413" y="131846"/>
                </a:lnTo>
                <a:lnTo>
                  <a:pt x="28239" y="92074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D92D340F-3B23-0D46-ADD8-F2A933A5912F}"/>
              </a:ext>
            </a:extLst>
          </p:cNvPr>
          <p:cNvSpPr txBox="1"/>
          <p:nvPr/>
        </p:nvSpPr>
        <p:spPr>
          <a:xfrm>
            <a:off x="892262" y="4681201"/>
            <a:ext cx="91082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116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bject 40">
            <a:extLst>
              <a:ext uri="{FF2B5EF4-FFF2-40B4-BE49-F238E27FC236}">
                <a16:creationId xmlns:a16="http://schemas.microsoft.com/office/drawing/2014/main" id="{42AB41C0-9DE8-1748-BBB6-4128330841AC}"/>
              </a:ext>
            </a:extLst>
          </p:cNvPr>
          <p:cNvSpPr/>
          <p:nvPr/>
        </p:nvSpPr>
        <p:spPr>
          <a:xfrm>
            <a:off x="1560204" y="4143315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5" y="0"/>
                </a:moveTo>
                <a:lnTo>
                  <a:pt x="174123" y="0"/>
                </a:lnTo>
                <a:lnTo>
                  <a:pt x="131848" y="9413"/>
                </a:lnTo>
                <a:lnTo>
                  <a:pt x="92078" y="28239"/>
                </a:lnTo>
                <a:lnTo>
                  <a:pt x="56487" y="56478"/>
                </a:lnTo>
                <a:lnTo>
                  <a:pt x="28243" y="92074"/>
                </a:lnTo>
                <a:lnTo>
                  <a:pt x="9414" y="131846"/>
                </a:lnTo>
                <a:lnTo>
                  <a:pt x="0" y="174124"/>
                </a:lnTo>
                <a:lnTo>
                  <a:pt x="0" y="217237"/>
                </a:lnTo>
                <a:lnTo>
                  <a:pt x="9414" y="259513"/>
                </a:lnTo>
                <a:lnTo>
                  <a:pt x="28243" y="299283"/>
                </a:lnTo>
                <a:lnTo>
                  <a:pt x="56487" y="334874"/>
                </a:lnTo>
                <a:lnTo>
                  <a:pt x="92078" y="363113"/>
                </a:lnTo>
                <a:lnTo>
                  <a:pt x="131848" y="381940"/>
                </a:lnTo>
                <a:lnTo>
                  <a:pt x="174123" y="391353"/>
                </a:lnTo>
                <a:lnTo>
                  <a:pt x="217235" y="391353"/>
                </a:lnTo>
                <a:lnTo>
                  <a:pt x="259510" y="381940"/>
                </a:lnTo>
                <a:lnTo>
                  <a:pt x="299280" y="363113"/>
                </a:lnTo>
                <a:lnTo>
                  <a:pt x="334871" y="334874"/>
                </a:lnTo>
                <a:lnTo>
                  <a:pt x="363110" y="299283"/>
                </a:lnTo>
                <a:lnTo>
                  <a:pt x="381936" y="259513"/>
                </a:lnTo>
                <a:lnTo>
                  <a:pt x="391349" y="217237"/>
                </a:lnTo>
                <a:lnTo>
                  <a:pt x="391349" y="174124"/>
                </a:lnTo>
                <a:lnTo>
                  <a:pt x="381936" y="131846"/>
                </a:lnTo>
                <a:lnTo>
                  <a:pt x="363110" y="92074"/>
                </a:lnTo>
                <a:lnTo>
                  <a:pt x="334871" y="56478"/>
                </a:lnTo>
                <a:lnTo>
                  <a:pt x="299280" y="28239"/>
                </a:lnTo>
                <a:lnTo>
                  <a:pt x="259510" y="9413"/>
                </a:lnTo>
                <a:lnTo>
                  <a:pt x="2172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object 41">
            <a:extLst>
              <a:ext uri="{FF2B5EF4-FFF2-40B4-BE49-F238E27FC236}">
                <a16:creationId xmlns:a16="http://schemas.microsoft.com/office/drawing/2014/main" id="{34F54995-156D-7D45-A298-4640B746EAC7}"/>
              </a:ext>
            </a:extLst>
          </p:cNvPr>
          <p:cNvSpPr/>
          <p:nvPr/>
        </p:nvSpPr>
        <p:spPr>
          <a:xfrm>
            <a:off x="1560204" y="4143315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1" y="56478"/>
                </a:moveTo>
                <a:lnTo>
                  <a:pt x="363110" y="92070"/>
                </a:lnTo>
                <a:lnTo>
                  <a:pt x="381936" y="131841"/>
                </a:lnTo>
                <a:lnTo>
                  <a:pt x="391349" y="174119"/>
                </a:lnTo>
                <a:lnTo>
                  <a:pt x="391349" y="217233"/>
                </a:lnTo>
                <a:lnTo>
                  <a:pt x="381936" y="259511"/>
                </a:lnTo>
                <a:lnTo>
                  <a:pt x="363110" y="299282"/>
                </a:lnTo>
                <a:lnTo>
                  <a:pt x="334871" y="334874"/>
                </a:lnTo>
                <a:lnTo>
                  <a:pt x="299280" y="363113"/>
                </a:lnTo>
                <a:lnTo>
                  <a:pt x="259510" y="381940"/>
                </a:lnTo>
                <a:lnTo>
                  <a:pt x="217235" y="391353"/>
                </a:lnTo>
                <a:lnTo>
                  <a:pt x="174123" y="391353"/>
                </a:lnTo>
                <a:lnTo>
                  <a:pt x="131848" y="381940"/>
                </a:lnTo>
                <a:lnTo>
                  <a:pt x="92078" y="363113"/>
                </a:lnTo>
                <a:lnTo>
                  <a:pt x="56487" y="334874"/>
                </a:lnTo>
                <a:lnTo>
                  <a:pt x="28243" y="299282"/>
                </a:lnTo>
                <a:lnTo>
                  <a:pt x="9414" y="259511"/>
                </a:lnTo>
                <a:lnTo>
                  <a:pt x="0" y="217233"/>
                </a:lnTo>
                <a:lnTo>
                  <a:pt x="0" y="174119"/>
                </a:lnTo>
                <a:lnTo>
                  <a:pt x="9414" y="131841"/>
                </a:lnTo>
                <a:lnTo>
                  <a:pt x="28243" y="92070"/>
                </a:lnTo>
                <a:lnTo>
                  <a:pt x="56487" y="56478"/>
                </a:lnTo>
                <a:lnTo>
                  <a:pt x="92078" y="28239"/>
                </a:lnTo>
                <a:lnTo>
                  <a:pt x="131848" y="9413"/>
                </a:lnTo>
                <a:lnTo>
                  <a:pt x="174123" y="0"/>
                </a:lnTo>
                <a:lnTo>
                  <a:pt x="217235" y="0"/>
                </a:lnTo>
                <a:lnTo>
                  <a:pt x="259510" y="9413"/>
                </a:lnTo>
                <a:lnTo>
                  <a:pt x="299280" y="28239"/>
                </a:lnTo>
                <a:lnTo>
                  <a:pt x="334871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bject 42">
            <a:extLst>
              <a:ext uri="{FF2B5EF4-FFF2-40B4-BE49-F238E27FC236}">
                <a16:creationId xmlns:a16="http://schemas.microsoft.com/office/drawing/2014/main" id="{2A91F8BA-306E-E74D-BF06-09AD2E1C8E7A}"/>
              </a:ext>
            </a:extLst>
          </p:cNvPr>
          <p:cNvSpPr/>
          <p:nvPr/>
        </p:nvSpPr>
        <p:spPr>
          <a:xfrm>
            <a:off x="1558844" y="4945093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7" y="0"/>
                </a:moveTo>
                <a:lnTo>
                  <a:pt x="174124" y="0"/>
                </a:lnTo>
                <a:lnTo>
                  <a:pt x="131846" y="9413"/>
                </a:lnTo>
                <a:lnTo>
                  <a:pt x="92074" y="28239"/>
                </a:lnTo>
                <a:lnTo>
                  <a:pt x="56478" y="56478"/>
                </a:lnTo>
                <a:lnTo>
                  <a:pt x="28239" y="92069"/>
                </a:lnTo>
                <a:lnTo>
                  <a:pt x="9413" y="131839"/>
                </a:lnTo>
                <a:lnTo>
                  <a:pt x="0" y="174115"/>
                </a:lnTo>
                <a:lnTo>
                  <a:pt x="0" y="217228"/>
                </a:lnTo>
                <a:lnTo>
                  <a:pt x="9413" y="259506"/>
                </a:lnTo>
                <a:lnTo>
                  <a:pt x="28239" y="299278"/>
                </a:lnTo>
                <a:lnTo>
                  <a:pt x="56478" y="334874"/>
                </a:lnTo>
                <a:lnTo>
                  <a:pt x="92074" y="363113"/>
                </a:lnTo>
                <a:lnTo>
                  <a:pt x="131846" y="381940"/>
                </a:lnTo>
                <a:lnTo>
                  <a:pt x="174124" y="391353"/>
                </a:lnTo>
                <a:lnTo>
                  <a:pt x="217237" y="391353"/>
                </a:lnTo>
                <a:lnTo>
                  <a:pt x="259513" y="381940"/>
                </a:lnTo>
                <a:lnTo>
                  <a:pt x="299283" y="363113"/>
                </a:lnTo>
                <a:lnTo>
                  <a:pt x="334874" y="334874"/>
                </a:lnTo>
                <a:lnTo>
                  <a:pt x="363113" y="299278"/>
                </a:lnTo>
                <a:lnTo>
                  <a:pt x="381940" y="259506"/>
                </a:lnTo>
                <a:lnTo>
                  <a:pt x="391353" y="217228"/>
                </a:lnTo>
                <a:lnTo>
                  <a:pt x="391353" y="174115"/>
                </a:lnTo>
                <a:lnTo>
                  <a:pt x="381940" y="131839"/>
                </a:lnTo>
                <a:lnTo>
                  <a:pt x="363113" y="92069"/>
                </a:lnTo>
                <a:lnTo>
                  <a:pt x="334874" y="56478"/>
                </a:lnTo>
                <a:lnTo>
                  <a:pt x="299283" y="28239"/>
                </a:lnTo>
                <a:lnTo>
                  <a:pt x="259513" y="9413"/>
                </a:lnTo>
                <a:lnTo>
                  <a:pt x="2172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object 43">
            <a:extLst>
              <a:ext uri="{FF2B5EF4-FFF2-40B4-BE49-F238E27FC236}">
                <a16:creationId xmlns:a16="http://schemas.microsoft.com/office/drawing/2014/main" id="{92E86B69-7209-2947-9328-97FCFA8D41E6}"/>
              </a:ext>
            </a:extLst>
          </p:cNvPr>
          <p:cNvSpPr/>
          <p:nvPr/>
        </p:nvSpPr>
        <p:spPr>
          <a:xfrm>
            <a:off x="1558844" y="4945093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4" y="56478"/>
                </a:moveTo>
                <a:lnTo>
                  <a:pt x="363113" y="92069"/>
                </a:lnTo>
                <a:lnTo>
                  <a:pt x="381940" y="131839"/>
                </a:lnTo>
                <a:lnTo>
                  <a:pt x="391353" y="174115"/>
                </a:lnTo>
                <a:lnTo>
                  <a:pt x="391353" y="217228"/>
                </a:lnTo>
                <a:lnTo>
                  <a:pt x="381940" y="259506"/>
                </a:lnTo>
                <a:lnTo>
                  <a:pt x="363113" y="299278"/>
                </a:lnTo>
                <a:lnTo>
                  <a:pt x="334874" y="334874"/>
                </a:lnTo>
                <a:lnTo>
                  <a:pt x="299283" y="363113"/>
                </a:lnTo>
                <a:lnTo>
                  <a:pt x="259513" y="381940"/>
                </a:lnTo>
                <a:lnTo>
                  <a:pt x="217237" y="391353"/>
                </a:lnTo>
                <a:lnTo>
                  <a:pt x="174124" y="391353"/>
                </a:lnTo>
                <a:lnTo>
                  <a:pt x="131846" y="381940"/>
                </a:lnTo>
                <a:lnTo>
                  <a:pt x="92074" y="363113"/>
                </a:lnTo>
                <a:lnTo>
                  <a:pt x="56478" y="334874"/>
                </a:lnTo>
                <a:lnTo>
                  <a:pt x="28239" y="299278"/>
                </a:lnTo>
                <a:lnTo>
                  <a:pt x="9413" y="259506"/>
                </a:lnTo>
                <a:lnTo>
                  <a:pt x="0" y="217228"/>
                </a:lnTo>
                <a:lnTo>
                  <a:pt x="0" y="174115"/>
                </a:lnTo>
                <a:lnTo>
                  <a:pt x="9413" y="131839"/>
                </a:lnTo>
                <a:lnTo>
                  <a:pt x="28239" y="92069"/>
                </a:lnTo>
                <a:lnTo>
                  <a:pt x="56478" y="56478"/>
                </a:lnTo>
                <a:lnTo>
                  <a:pt x="92074" y="28239"/>
                </a:lnTo>
                <a:lnTo>
                  <a:pt x="131846" y="9413"/>
                </a:lnTo>
                <a:lnTo>
                  <a:pt x="174124" y="0"/>
                </a:lnTo>
                <a:lnTo>
                  <a:pt x="217237" y="0"/>
                </a:lnTo>
                <a:lnTo>
                  <a:pt x="259513" y="9413"/>
                </a:lnTo>
                <a:lnTo>
                  <a:pt x="299283" y="28239"/>
                </a:lnTo>
                <a:lnTo>
                  <a:pt x="334874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bject 44">
            <a:extLst>
              <a:ext uri="{FF2B5EF4-FFF2-40B4-BE49-F238E27FC236}">
                <a16:creationId xmlns:a16="http://schemas.microsoft.com/office/drawing/2014/main" id="{A982667F-9155-3742-9678-EB27ACD683AA}"/>
              </a:ext>
            </a:extLst>
          </p:cNvPr>
          <p:cNvSpPr/>
          <p:nvPr/>
        </p:nvSpPr>
        <p:spPr>
          <a:xfrm>
            <a:off x="1558844" y="5758327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7" y="0"/>
                </a:moveTo>
                <a:lnTo>
                  <a:pt x="174124" y="0"/>
                </a:lnTo>
                <a:lnTo>
                  <a:pt x="131846" y="9413"/>
                </a:lnTo>
                <a:lnTo>
                  <a:pt x="92074" y="28240"/>
                </a:lnTo>
                <a:lnTo>
                  <a:pt x="56478" y="56480"/>
                </a:lnTo>
                <a:lnTo>
                  <a:pt x="28239" y="92072"/>
                </a:lnTo>
                <a:lnTo>
                  <a:pt x="9413" y="131841"/>
                </a:lnTo>
                <a:lnTo>
                  <a:pt x="0" y="174117"/>
                </a:lnTo>
                <a:lnTo>
                  <a:pt x="0" y="217229"/>
                </a:lnTo>
                <a:lnTo>
                  <a:pt x="9413" y="259505"/>
                </a:lnTo>
                <a:lnTo>
                  <a:pt x="28239" y="299275"/>
                </a:lnTo>
                <a:lnTo>
                  <a:pt x="56478" y="334867"/>
                </a:lnTo>
                <a:lnTo>
                  <a:pt x="92074" y="363107"/>
                </a:lnTo>
                <a:lnTo>
                  <a:pt x="131846" y="381933"/>
                </a:lnTo>
                <a:lnTo>
                  <a:pt x="174124" y="391347"/>
                </a:lnTo>
                <a:lnTo>
                  <a:pt x="217237" y="391347"/>
                </a:lnTo>
                <a:lnTo>
                  <a:pt x="259513" y="381933"/>
                </a:lnTo>
                <a:lnTo>
                  <a:pt x="299283" y="363107"/>
                </a:lnTo>
                <a:lnTo>
                  <a:pt x="334874" y="334867"/>
                </a:lnTo>
                <a:lnTo>
                  <a:pt x="363113" y="299275"/>
                </a:lnTo>
                <a:lnTo>
                  <a:pt x="381940" y="259505"/>
                </a:lnTo>
                <a:lnTo>
                  <a:pt x="391353" y="217229"/>
                </a:lnTo>
                <a:lnTo>
                  <a:pt x="391353" y="174117"/>
                </a:lnTo>
                <a:lnTo>
                  <a:pt x="381940" y="131841"/>
                </a:lnTo>
                <a:lnTo>
                  <a:pt x="363113" y="92072"/>
                </a:lnTo>
                <a:lnTo>
                  <a:pt x="334874" y="56480"/>
                </a:lnTo>
                <a:lnTo>
                  <a:pt x="299283" y="28240"/>
                </a:lnTo>
                <a:lnTo>
                  <a:pt x="259513" y="9413"/>
                </a:lnTo>
                <a:lnTo>
                  <a:pt x="2172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bject 45">
            <a:extLst>
              <a:ext uri="{FF2B5EF4-FFF2-40B4-BE49-F238E27FC236}">
                <a16:creationId xmlns:a16="http://schemas.microsoft.com/office/drawing/2014/main" id="{C3BF5970-F71A-E043-972C-B98DB2D78A1B}"/>
              </a:ext>
            </a:extLst>
          </p:cNvPr>
          <p:cNvSpPr/>
          <p:nvPr/>
        </p:nvSpPr>
        <p:spPr>
          <a:xfrm>
            <a:off x="1558844" y="5758329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4" y="56478"/>
                </a:moveTo>
                <a:lnTo>
                  <a:pt x="363113" y="92069"/>
                </a:lnTo>
                <a:lnTo>
                  <a:pt x="381940" y="131838"/>
                </a:lnTo>
                <a:lnTo>
                  <a:pt x="391353" y="174114"/>
                </a:lnTo>
                <a:lnTo>
                  <a:pt x="391353" y="217225"/>
                </a:lnTo>
                <a:lnTo>
                  <a:pt x="381940" y="259501"/>
                </a:lnTo>
                <a:lnTo>
                  <a:pt x="363113" y="299270"/>
                </a:lnTo>
                <a:lnTo>
                  <a:pt x="334874" y="334862"/>
                </a:lnTo>
                <a:lnTo>
                  <a:pt x="299283" y="363101"/>
                </a:lnTo>
                <a:lnTo>
                  <a:pt x="259513" y="381927"/>
                </a:lnTo>
                <a:lnTo>
                  <a:pt x="217237" y="391340"/>
                </a:lnTo>
                <a:lnTo>
                  <a:pt x="174124" y="391340"/>
                </a:lnTo>
                <a:lnTo>
                  <a:pt x="131846" y="381927"/>
                </a:lnTo>
                <a:lnTo>
                  <a:pt x="92074" y="363101"/>
                </a:lnTo>
                <a:lnTo>
                  <a:pt x="56478" y="334862"/>
                </a:lnTo>
                <a:lnTo>
                  <a:pt x="28239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39" y="92069"/>
                </a:lnTo>
                <a:lnTo>
                  <a:pt x="56478" y="56478"/>
                </a:lnTo>
                <a:lnTo>
                  <a:pt x="92074" y="28239"/>
                </a:lnTo>
                <a:lnTo>
                  <a:pt x="131846" y="9413"/>
                </a:lnTo>
                <a:lnTo>
                  <a:pt x="174124" y="0"/>
                </a:lnTo>
                <a:lnTo>
                  <a:pt x="217237" y="0"/>
                </a:lnTo>
                <a:lnTo>
                  <a:pt x="259513" y="9413"/>
                </a:lnTo>
                <a:lnTo>
                  <a:pt x="299283" y="28239"/>
                </a:lnTo>
                <a:lnTo>
                  <a:pt x="334874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bject 46">
            <a:extLst>
              <a:ext uri="{FF2B5EF4-FFF2-40B4-BE49-F238E27FC236}">
                <a16:creationId xmlns:a16="http://schemas.microsoft.com/office/drawing/2014/main" id="{1A338076-A194-134A-B07C-31215C4E5E25}"/>
              </a:ext>
            </a:extLst>
          </p:cNvPr>
          <p:cNvSpPr/>
          <p:nvPr/>
        </p:nvSpPr>
        <p:spPr>
          <a:xfrm>
            <a:off x="2607565" y="5036730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3"/>
                </a:lnTo>
                <a:lnTo>
                  <a:pt x="92069" y="28239"/>
                </a:lnTo>
                <a:lnTo>
                  <a:pt x="56478" y="56478"/>
                </a:lnTo>
                <a:lnTo>
                  <a:pt x="28239" y="92069"/>
                </a:lnTo>
                <a:lnTo>
                  <a:pt x="9413" y="131838"/>
                </a:lnTo>
                <a:lnTo>
                  <a:pt x="0" y="174114"/>
                </a:lnTo>
                <a:lnTo>
                  <a:pt x="0" y="217225"/>
                </a:lnTo>
                <a:lnTo>
                  <a:pt x="9413" y="259501"/>
                </a:lnTo>
                <a:lnTo>
                  <a:pt x="28239" y="299270"/>
                </a:lnTo>
                <a:lnTo>
                  <a:pt x="56478" y="334862"/>
                </a:lnTo>
                <a:lnTo>
                  <a:pt x="92069" y="363101"/>
                </a:lnTo>
                <a:lnTo>
                  <a:pt x="131838" y="381927"/>
                </a:lnTo>
                <a:lnTo>
                  <a:pt x="174114" y="391340"/>
                </a:lnTo>
                <a:lnTo>
                  <a:pt x="217225" y="391340"/>
                </a:lnTo>
                <a:lnTo>
                  <a:pt x="259501" y="381927"/>
                </a:lnTo>
                <a:lnTo>
                  <a:pt x="299270" y="363101"/>
                </a:lnTo>
                <a:lnTo>
                  <a:pt x="334862" y="334862"/>
                </a:lnTo>
                <a:lnTo>
                  <a:pt x="363105" y="299270"/>
                </a:lnTo>
                <a:lnTo>
                  <a:pt x="381935" y="259501"/>
                </a:lnTo>
                <a:lnTo>
                  <a:pt x="391349" y="217225"/>
                </a:lnTo>
                <a:lnTo>
                  <a:pt x="391349" y="174114"/>
                </a:lnTo>
                <a:lnTo>
                  <a:pt x="381935" y="131838"/>
                </a:lnTo>
                <a:lnTo>
                  <a:pt x="363105" y="92069"/>
                </a:lnTo>
                <a:lnTo>
                  <a:pt x="334862" y="56478"/>
                </a:lnTo>
                <a:lnTo>
                  <a:pt x="299270" y="28239"/>
                </a:lnTo>
                <a:lnTo>
                  <a:pt x="259501" y="9413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2CE26591-CF3D-2640-96BB-B6487AA1ADE0}"/>
              </a:ext>
            </a:extLst>
          </p:cNvPr>
          <p:cNvSpPr/>
          <p:nvPr/>
        </p:nvSpPr>
        <p:spPr>
          <a:xfrm>
            <a:off x="2607565" y="5036730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5" y="92069"/>
                </a:lnTo>
                <a:lnTo>
                  <a:pt x="381935" y="131838"/>
                </a:lnTo>
                <a:lnTo>
                  <a:pt x="391349" y="174114"/>
                </a:lnTo>
                <a:lnTo>
                  <a:pt x="391349" y="217225"/>
                </a:lnTo>
                <a:lnTo>
                  <a:pt x="381935" y="259501"/>
                </a:lnTo>
                <a:lnTo>
                  <a:pt x="363105" y="299270"/>
                </a:lnTo>
                <a:lnTo>
                  <a:pt x="334862" y="334862"/>
                </a:lnTo>
                <a:lnTo>
                  <a:pt x="299270" y="363101"/>
                </a:lnTo>
                <a:lnTo>
                  <a:pt x="259501" y="381927"/>
                </a:lnTo>
                <a:lnTo>
                  <a:pt x="217225" y="391340"/>
                </a:lnTo>
                <a:lnTo>
                  <a:pt x="174114" y="391340"/>
                </a:lnTo>
                <a:lnTo>
                  <a:pt x="131838" y="381927"/>
                </a:lnTo>
                <a:lnTo>
                  <a:pt x="92069" y="363101"/>
                </a:lnTo>
                <a:lnTo>
                  <a:pt x="56478" y="334862"/>
                </a:lnTo>
                <a:lnTo>
                  <a:pt x="28239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39" y="92069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35F18E84-A51B-2441-8618-FF07D23E8E6F}"/>
              </a:ext>
            </a:extLst>
          </p:cNvPr>
          <p:cNvSpPr/>
          <p:nvPr/>
        </p:nvSpPr>
        <p:spPr>
          <a:xfrm>
            <a:off x="2515931" y="4212040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5" y="0"/>
                </a:moveTo>
                <a:lnTo>
                  <a:pt x="174123" y="0"/>
                </a:lnTo>
                <a:lnTo>
                  <a:pt x="131848" y="9414"/>
                </a:lnTo>
                <a:lnTo>
                  <a:pt x="92078" y="28243"/>
                </a:lnTo>
                <a:lnTo>
                  <a:pt x="56487" y="56487"/>
                </a:lnTo>
                <a:lnTo>
                  <a:pt x="28243" y="92078"/>
                </a:lnTo>
                <a:lnTo>
                  <a:pt x="9414" y="131848"/>
                </a:lnTo>
                <a:lnTo>
                  <a:pt x="0" y="174123"/>
                </a:lnTo>
                <a:lnTo>
                  <a:pt x="0" y="217235"/>
                </a:lnTo>
                <a:lnTo>
                  <a:pt x="9414" y="259510"/>
                </a:lnTo>
                <a:lnTo>
                  <a:pt x="28243" y="299280"/>
                </a:lnTo>
                <a:lnTo>
                  <a:pt x="56487" y="334871"/>
                </a:lnTo>
                <a:lnTo>
                  <a:pt x="92078" y="363110"/>
                </a:lnTo>
                <a:lnTo>
                  <a:pt x="131848" y="381936"/>
                </a:lnTo>
                <a:lnTo>
                  <a:pt x="174123" y="391349"/>
                </a:lnTo>
                <a:lnTo>
                  <a:pt x="217235" y="391349"/>
                </a:lnTo>
                <a:lnTo>
                  <a:pt x="259510" y="381936"/>
                </a:lnTo>
                <a:lnTo>
                  <a:pt x="299280" y="363110"/>
                </a:lnTo>
                <a:lnTo>
                  <a:pt x="334871" y="334871"/>
                </a:lnTo>
                <a:lnTo>
                  <a:pt x="363110" y="299280"/>
                </a:lnTo>
                <a:lnTo>
                  <a:pt x="381936" y="259510"/>
                </a:lnTo>
                <a:lnTo>
                  <a:pt x="391349" y="217235"/>
                </a:lnTo>
                <a:lnTo>
                  <a:pt x="391349" y="174123"/>
                </a:lnTo>
                <a:lnTo>
                  <a:pt x="381936" y="131848"/>
                </a:lnTo>
                <a:lnTo>
                  <a:pt x="363110" y="92078"/>
                </a:lnTo>
                <a:lnTo>
                  <a:pt x="334871" y="56487"/>
                </a:lnTo>
                <a:lnTo>
                  <a:pt x="299280" y="28243"/>
                </a:lnTo>
                <a:lnTo>
                  <a:pt x="259510" y="9414"/>
                </a:lnTo>
                <a:lnTo>
                  <a:pt x="2172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object 49">
            <a:extLst>
              <a:ext uri="{FF2B5EF4-FFF2-40B4-BE49-F238E27FC236}">
                <a16:creationId xmlns:a16="http://schemas.microsoft.com/office/drawing/2014/main" id="{0255CDEC-074A-3C41-B015-B0DCACEC0C17}"/>
              </a:ext>
            </a:extLst>
          </p:cNvPr>
          <p:cNvSpPr/>
          <p:nvPr/>
        </p:nvSpPr>
        <p:spPr>
          <a:xfrm>
            <a:off x="2515931" y="4212037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1" y="56478"/>
                </a:moveTo>
                <a:lnTo>
                  <a:pt x="363110" y="92074"/>
                </a:lnTo>
                <a:lnTo>
                  <a:pt x="381936" y="131846"/>
                </a:lnTo>
                <a:lnTo>
                  <a:pt x="391349" y="174124"/>
                </a:lnTo>
                <a:lnTo>
                  <a:pt x="391349" y="217237"/>
                </a:lnTo>
                <a:lnTo>
                  <a:pt x="381936" y="259513"/>
                </a:lnTo>
                <a:lnTo>
                  <a:pt x="363110" y="299283"/>
                </a:lnTo>
                <a:lnTo>
                  <a:pt x="334871" y="334874"/>
                </a:lnTo>
                <a:lnTo>
                  <a:pt x="299280" y="363113"/>
                </a:lnTo>
                <a:lnTo>
                  <a:pt x="259510" y="381940"/>
                </a:lnTo>
                <a:lnTo>
                  <a:pt x="217235" y="391353"/>
                </a:lnTo>
                <a:lnTo>
                  <a:pt x="174123" y="391353"/>
                </a:lnTo>
                <a:lnTo>
                  <a:pt x="131848" y="381940"/>
                </a:lnTo>
                <a:lnTo>
                  <a:pt x="92078" y="363113"/>
                </a:lnTo>
                <a:lnTo>
                  <a:pt x="56487" y="334874"/>
                </a:lnTo>
                <a:lnTo>
                  <a:pt x="28243" y="299283"/>
                </a:lnTo>
                <a:lnTo>
                  <a:pt x="9414" y="259513"/>
                </a:lnTo>
                <a:lnTo>
                  <a:pt x="0" y="217237"/>
                </a:lnTo>
                <a:lnTo>
                  <a:pt x="0" y="174124"/>
                </a:lnTo>
                <a:lnTo>
                  <a:pt x="9414" y="131846"/>
                </a:lnTo>
                <a:lnTo>
                  <a:pt x="28243" y="92074"/>
                </a:lnTo>
                <a:lnTo>
                  <a:pt x="56487" y="56478"/>
                </a:lnTo>
                <a:lnTo>
                  <a:pt x="92078" y="28239"/>
                </a:lnTo>
                <a:lnTo>
                  <a:pt x="131848" y="9413"/>
                </a:lnTo>
                <a:lnTo>
                  <a:pt x="174123" y="0"/>
                </a:lnTo>
                <a:lnTo>
                  <a:pt x="217235" y="0"/>
                </a:lnTo>
                <a:lnTo>
                  <a:pt x="259510" y="9413"/>
                </a:lnTo>
                <a:lnTo>
                  <a:pt x="299280" y="28239"/>
                </a:lnTo>
                <a:lnTo>
                  <a:pt x="334871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object 50">
            <a:extLst>
              <a:ext uri="{FF2B5EF4-FFF2-40B4-BE49-F238E27FC236}">
                <a16:creationId xmlns:a16="http://schemas.microsoft.com/office/drawing/2014/main" id="{6CABBE1B-6286-ED4D-8D82-D75DE62EB4D3}"/>
              </a:ext>
            </a:extLst>
          </p:cNvPr>
          <p:cNvSpPr txBox="1"/>
          <p:nvPr/>
        </p:nvSpPr>
        <p:spPr>
          <a:xfrm>
            <a:off x="3867121" y="3767007"/>
            <a:ext cx="318494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60" dirty="0">
                <a:latin typeface="Arial" panose="020B0604020202020204" pitchFamily="34" charset="0"/>
                <a:cs typeface="Arial" panose="020B0604020202020204" pitchFamily="34" charset="0"/>
              </a:rPr>
              <a:t>3.1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296D8C3F-E479-B540-93F0-ACA02E831907}"/>
              </a:ext>
            </a:extLst>
          </p:cNvPr>
          <p:cNvSpPr/>
          <p:nvPr/>
        </p:nvSpPr>
        <p:spPr>
          <a:xfrm>
            <a:off x="2515931" y="5918681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5" y="0"/>
                </a:moveTo>
                <a:lnTo>
                  <a:pt x="174123" y="0"/>
                </a:lnTo>
                <a:lnTo>
                  <a:pt x="131848" y="9413"/>
                </a:lnTo>
                <a:lnTo>
                  <a:pt x="92078" y="28240"/>
                </a:lnTo>
                <a:lnTo>
                  <a:pt x="56487" y="56480"/>
                </a:lnTo>
                <a:lnTo>
                  <a:pt x="28243" y="92072"/>
                </a:lnTo>
                <a:lnTo>
                  <a:pt x="9414" y="131841"/>
                </a:lnTo>
                <a:lnTo>
                  <a:pt x="0" y="174117"/>
                </a:lnTo>
                <a:lnTo>
                  <a:pt x="0" y="217229"/>
                </a:lnTo>
                <a:lnTo>
                  <a:pt x="9414" y="259505"/>
                </a:lnTo>
                <a:lnTo>
                  <a:pt x="28243" y="299275"/>
                </a:lnTo>
                <a:lnTo>
                  <a:pt x="56487" y="334867"/>
                </a:lnTo>
                <a:lnTo>
                  <a:pt x="92078" y="363107"/>
                </a:lnTo>
                <a:lnTo>
                  <a:pt x="131848" y="381933"/>
                </a:lnTo>
                <a:lnTo>
                  <a:pt x="174123" y="391347"/>
                </a:lnTo>
                <a:lnTo>
                  <a:pt x="217235" y="391347"/>
                </a:lnTo>
                <a:lnTo>
                  <a:pt x="259510" y="381933"/>
                </a:lnTo>
                <a:lnTo>
                  <a:pt x="299280" y="363107"/>
                </a:lnTo>
                <a:lnTo>
                  <a:pt x="334871" y="334867"/>
                </a:lnTo>
                <a:lnTo>
                  <a:pt x="363110" y="299275"/>
                </a:lnTo>
                <a:lnTo>
                  <a:pt x="381936" y="259505"/>
                </a:lnTo>
                <a:lnTo>
                  <a:pt x="391349" y="217229"/>
                </a:lnTo>
                <a:lnTo>
                  <a:pt x="391349" y="174117"/>
                </a:lnTo>
                <a:lnTo>
                  <a:pt x="381936" y="131841"/>
                </a:lnTo>
                <a:lnTo>
                  <a:pt x="363110" y="92072"/>
                </a:lnTo>
                <a:lnTo>
                  <a:pt x="334871" y="56480"/>
                </a:lnTo>
                <a:lnTo>
                  <a:pt x="299280" y="28240"/>
                </a:lnTo>
                <a:lnTo>
                  <a:pt x="259510" y="9413"/>
                </a:lnTo>
                <a:lnTo>
                  <a:pt x="2172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object 52">
            <a:extLst>
              <a:ext uri="{FF2B5EF4-FFF2-40B4-BE49-F238E27FC236}">
                <a16:creationId xmlns:a16="http://schemas.microsoft.com/office/drawing/2014/main" id="{833BF30E-C51D-FC43-9E16-7E438BFCF575}"/>
              </a:ext>
            </a:extLst>
          </p:cNvPr>
          <p:cNvSpPr/>
          <p:nvPr/>
        </p:nvSpPr>
        <p:spPr>
          <a:xfrm>
            <a:off x="2515931" y="5918679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1" y="56478"/>
                </a:moveTo>
                <a:lnTo>
                  <a:pt x="363110" y="92069"/>
                </a:lnTo>
                <a:lnTo>
                  <a:pt x="381936" y="131839"/>
                </a:lnTo>
                <a:lnTo>
                  <a:pt x="391349" y="174115"/>
                </a:lnTo>
                <a:lnTo>
                  <a:pt x="391349" y="217228"/>
                </a:lnTo>
                <a:lnTo>
                  <a:pt x="381936" y="259506"/>
                </a:lnTo>
                <a:lnTo>
                  <a:pt x="363110" y="299278"/>
                </a:lnTo>
                <a:lnTo>
                  <a:pt x="334871" y="334874"/>
                </a:lnTo>
                <a:lnTo>
                  <a:pt x="299280" y="363113"/>
                </a:lnTo>
                <a:lnTo>
                  <a:pt x="259510" y="381940"/>
                </a:lnTo>
                <a:lnTo>
                  <a:pt x="217235" y="391353"/>
                </a:lnTo>
                <a:lnTo>
                  <a:pt x="174123" y="391353"/>
                </a:lnTo>
                <a:lnTo>
                  <a:pt x="131848" y="381940"/>
                </a:lnTo>
                <a:lnTo>
                  <a:pt x="92078" y="363113"/>
                </a:lnTo>
                <a:lnTo>
                  <a:pt x="56487" y="334874"/>
                </a:lnTo>
                <a:lnTo>
                  <a:pt x="28243" y="299278"/>
                </a:lnTo>
                <a:lnTo>
                  <a:pt x="9414" y="259506"/>
                </a:lnTo>
                <a:lnTo>
                  <a:pt x="0" y="217228"/>
                </a:lnTo>
                <a:lnTo>
                  <a:pt x="0" y="174115"/>
                </a:lnTo>
                <a:lnTo>
                  <a:pt x="9414" y="131839"/>
                </a:lnTo>
                <a:lnTo>
                  <a:pt x="28243" y="92069"/>
                </a:lnTo>
                <a:lnTo>
                  <a:pt x="56487" y="56478"/>
                </a:lnTo>
                <a:lnTo>
                  <a:pt x="92078" y="28239"/>
                </a:lnTo>
                <a:lnTo>
                  <a:pt x="131848" y="9413"/>
                </a:lnTo>
                <a:lnTo>
                  <a:pt x="174123" y="0"/>
                </a:lnTo>
                <a:lnTo>
                  <a:pt x="217235" y="0"/>
                </a:lnTo>
                <a:lnTo>
                  <a:pt x="259510" y="9413"/>
                </a:lnTo>
                <a:lnTo>
                  <a:pt x="299280" y="28239"/>
                </a:lnTo>
                <a:lnTo>
                  <a:pt x="334871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bject 53">
            <a:extLst>
              <a:ext uri="{FF2B5EF4-FFF2-40B4-BE49-F238E27FC236}">
                <a16:creationId xmlns:a16="http://schemas.microsoft.com/office/drawing/2014/main" id="{0E9F50CE-F1AB-2743-BC07-11E379FC2C8F}"/>
              </a:ext>
            </a:extLst>
          </p:cNvPr>
          <p:cNvSpPr txBox="1"/>
          <p:nvPr/>
        </p:nvSpPr>
        <p:spPr>
          <a:xfrm>
            <a:off x="841811" y="3641719"/>
            <a:ext cx="2320721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relax edge </a:t>
            </a:r>
            <a:r>
              <a:rPr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endParaRPr sz="1400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bject 54">
            <a:extLst>
              <a:ext uri="{FF2B5EF4-FFF2-40B4-BE49-F238E27FC236}">
                <a16:creationId xmlns:a16="http://schemas.microsoft.com/office/drawing/2014/main" id="{7B4D3176-DA45-8344-8450-BFDFFA42F560}"/>
              </a:ext>
            </a:extLst>
          </p:cNvPr>
          <p:cNvSpPr/>
          <p:nvPr/>
        </p:nvSpPr>
        <p:spPr>
          <a:xfrm>
            <a:off x="3660091" y="4166310"/>
            <a:ext cx="434429" cy="851892"/>
          </a:xfrm>
          <a:custGeom>
            <a:avLst/>
            <a:gdLst/>
            <a:ahLst/>
            <a:cxnLst/>
            <a:rect l="l" t="t" r="r" b="b"/>
            <a:pathLst>
              <a:path w="617854" h="1211579">
                <a:moveTo>
                  <a:pt x="617613" y="1210970"/>
                </a:moveTo>
                <a:lnTo>
                  <a:pt x="611847" y="1199654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bject 55">
            <a:extLst>
              <a:ext uri="{FF2B5EF4-FFF2-40B4-BE49-F238E27FC236}">
                <a16:creationId xmlns:a16="http://schemas.microsoft.com/office/drawing/2014/main" id="{3B6F27EF-5ECF-284B-AB85-5178486C6D53}"/>
              </a:ext>
            </a:extLst>
          </p:cNvPr>
          <p:cNvSpPr/>
          <p:nvPr/>
        </p:nvSpPr>
        <p:spPr>
          <a:xfrm>
            <a:off x="4042370" y="4971259"/>
            <a:ext cx="77242" cy="95994"/>
          </a:xfrm>
          <a:custGeom>
            <a:avLst/>
            <a:gdLst/>
            <a:ahLst/>
            <a:cxnLst/>
            <a:rect l="l" t="t" r="r" b="b"/>
            <a:pathLst>
              <a:path w="109854" h="136525">
                <a:moveTo>
                  <a:pt x="108610" y="0"/>
                </a:moveTo>
                <a:lnTo>
                  <a:pt x="68160" y="54838"/>
                </a:lnTo>
                <a:lnTo>
                  <a:pt x="0" y="55384"/>
                </a:lnTo>
                <a:lnTo>
                  <a:pt x="109689" y="136296"/>
                </a:lnTo>
                <a:lnTo>
                  <a:pt x="10861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bject 56">
            <a:extLst>
              <a:ext uri="{FF2B5EF4-FFF2-40B4-BE49-F238E27FC236}">
                <a16:creationId xmlns:a16="http://schemas.microsoft.com/office/drawing/2014/main" id="{39709C25-F6E4-4242-A421-3928002B2456}"/>
              </a:ext>
            </a:extLst>
          </p:cNvPr>
          <p:cNvSpPr/>
          <p:nvPr/>
        </p:nvSpPr>
        <p:spPr>
          <a:xfrm>
            <a:off x="3659251" y="4170604"/>
            <a:ext cx="425500" cy="834033"/>
          </a:xfrm>
          <a:custGeom>
            <a:avLst/>
            <a:gdLst/>
            <a:ahLst/>
            <a:cxnLst/>
            <a:rect l="l" t="t" r="r" b="b"/>
            <a:pathLst>
              <a:path w="605154" h="1186179">
                <a:moveTo>
                  <a:pt x="604913" y="1186078"/>
                </a:moveTo>
                <a:lnTo>
                  <a:pt x="596265" y="1169111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bject 57">
            <a:extLst>
              <a:ext uri="{FF2B5EF4-FFF2-40B4-BE49-F238E27FC236}">
                <a16:creationId xmlns:a16="http://schemas.microsoft.com/office/drawing/2014/main" id="{F8B5F15C-D88C-2C4E-AC18-99FE85EDAD5B}"/>
              </a:ext>
            </a:extLst>
          </p:cNvPr>
          <p:cNvSpPr/>
          <p:nvPr/>
        </p:nvSpPr>
        <p:spPr>
          <a:xfrm>
            <a:off x="4012607" y="4939611"/>
            <a:ext cx="106263" cy="132159"/>
          </a:xfrm>
          <a:custGeom>
            <a:avLst/>
            <a:gdLst/>
            <a:ahLst/>
            <a:cxnLst/>
            <a:rect l="l" t="t" r="r" b="b"/>
            <a:pathLst>
              <a:path w="151129" h="187959">
                <a:moveTo>
                  <a:pt x="149339" y="0"/>
                </a:moveTo>
                <a:lnTo>
                  <a:pt x="93713" y="75412"/>
                </a:lnTo>
                <a:lnTo>
                  <a:pt x="0" y="76161"/>
                </a:lnTo>
                <a:lnTo>
                  <a:pt x="150837" y="187413"/>
                </a:lnTo>
                <a:lnTo>
                  <a:pt x="149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object 58">
            <a:extLst>
              <a:ext uri="{FF2B5EF4-FFF2-40B4-BE49-F238E27FC236}">
                <a16:creationId xmlns:a16="http://schemas.microsoft.com/office/drawing/2014/main" id="{19F85F92-3356-204D-A904-DCD8897AA534}"/>
              </a:ext>
            </a:extLst>
          </p:cNvPr>
          <p:cNvSpPr/>
          <p:nvPr/>
        </p:nvSpPr>
        <p:spPr>
          <a:xfrm>
            <a:off x="3660091" y="4166309"/>
            <a:ext cx="425500" cy="834033"/>
          </a:xfrm>
          <a:custGeom>
            <a:avLst/>
            <a:gdLst/>
            <a:ahLst/>
            <a:cxnLst/>
            <a:rect l="l" t="t" r="r" b="b"/>
            <a:pathLst>
              <a:path w="605154" h="1186179">
                <a:moveTo>
                  <a:pt x="604913" y="1186078"/>
                </a:moveTo>
                <a:lnTo>
                  <a:pt x="596265" y="1169111"/>
                </a:lnTo>
                <a:lnTo>
                  <a:pt x="0" y="0"/>
                </a:lnTo>
              </a:path>
            </a:pathLst>
          </a:custGeom>
          <a:ln w="381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bject 59">
            <a:extLst>
              <a:ext uri="{FF2B5EF4-FFF2-40B4-BE49-F238E27FC236}">
                <a16:creationId xmlns:a16="http://schemas.microsoft.com/office/drawing/2014/main" id="{25CD6C79-70DD-6940-A720-D6580E51FE8D}"/>
              </a:ext>
            </a:extLst>
          </p:cNvPr>
          <p:cNvSpPr/>
          <p:nvPr/>
        </p:nvSpPr>
        <p:spPr>
          <a:xfrm>
            <a:off x="4013447" y="4935316"/>
            <a:ext cx="106263" cy="132159"/>
          </a:xfrm>
          <a:custGeom>
            <a:avLst/>
            <a:gdLst/>
            <a:ahLst/>
            <a:cxnLst/>
            <a:rect l="l" t="t" r="r" b="b"/>
            <a:pathLst>
              <a:path w="151129" h="187959">
                <a:moveTo>
                  <a:pt x="149339" y="0"/>
                </a:moveTo>
                <a:lnTo>
                  <a:pt x="93713" y="75412"/>
                </a:lnTo>
                <a:lnTo>
                  <a:pt x="0" y="76161"/>
                </a:lnTo>
                <a:lnTo>
                  <a:pt x="150825" y="187413"/>
                </a:lnTo>
                <a:lnTo>
                  <a:pt x="149339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object 61">
            <a:extLst>
              <a:ext uri="{FF2B5EF4-FFF2-40B4-BE49-F238E27FC236}">
                <a16:creationId xmlns:a16="http://schemas.microsoft.com/office/drawing/2014/main" id="{E2BE2908-4315-D043-AA54-A5B8FF1B3FD5}"/>
              </a:ext>
            </a:extLst>
          </p:cNvPr>
          <p:cNvSpPr txBox="1"/>
          <p:nvPr/>
        </p:nvSpPr>
        <p:spPr>
          <a:xfrm>
            <a:off x="3781732" y="4505637"/>
            <a:ext cx="318494" cy="22446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60" dirty="0">
                <a:latin typeface="Arial" panose="020B0604020202020204" pitchFamily="34" charset="0"/>
                <a:cs typeface="Arial" panose="020B0604020202020204" pitchFamily="34" charset="0"/>
              </a:rPr>
              <a:t>1.3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bject 62">
            <a:extLst>
              <a:ext uri="{FF2B5EF4-FFF2-40B4-BE49-F238E27FC236}">
                <a16:creationId xmlns:a16="http://schemas.microsoft.com/office/drawing/2014/main" id="{D499A9FE-8529-514D-AA66-D6F9BFB1050C}"/>
              </a:ext>
            </a:extLst>
          </p:cNvPr>
          <p:cNvSpPr/>
          <p:nvPr/>
        </p:nvSpPr>
        <p:spPr>
          <a:xfrm>
            <a:off x="3523885" y="3994414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4"/>
                </a:lnTo>
                <a:lnTo>
                  <a:pt x="92069" y="28243"/>
                </a:lnTo>
                <a:lnTo>
                  <a:pt x="56478" y="56487"/>
                </a:lnTo>
                <a:lnTo>
                  <a:pt x="28239" y="92078"/>
                </a:lnTo>
                <a:lnTo>
                  <a:pt x="9413" y="131848"/>
                </a:lnTo>
                <a:lnTo>
                  <a:pt x="0" y="174123"/>
                </a:lnTo>
                <a:lnTo>
                  <a:pt x="0" y="217235"/>
                </a:lnTo>
                <a:lnTo>
                  <a:pt x="9413" y="259510"/>
                </a:lnTo>
                <a:lnTo>
                  <a:pt x="28239" y="299280"/>
                </a:lnTo>
                <a:lnTo>
                  <a:pt x="56478" y="334871"/>
                </a:lnTo>
                <a:lnTo>
                  <a:pt x="92069" y="363110"/>
                </a:lnTo>
                <a:lnTo>
                  <a:pt x="131838" y="381936"/>
                </a:lnTo>
                <a:lnTo>
                  <a:pt x="174114" y="391349"/>
                </a:lnTo>
                <a:lnTo>
                  <a:pt x="217225" y="391349"/>
                </a:lnTo>
                <a:lnTo>
                  <a:pt x="259501" y="381936"/>
                </a:lnTo>
                <a:lnTo>
                  <a:pt x="299270" y="363110"/>
                </a:lnTo>
                <a:lnTo>
                  <a:pt x="334862" y="334871"/>
                </a:lnTo>
                <a:lnTo>
                  <a:pt x="363101" y="299280"/>
                </a:lnTo>
                <a:lnTo>
                  <a:pt x="381927" y="259510"/>
                </a:lnTo>
                <a:lnTo>
                  <a:pt x="391340" y="217235"/>
                </a:lnTo>
                <a:lnTo>
                  <a:pt x="391340" y="174123"/>
                </a:lnTo>
                <a:lnTo>
                  <a:pt x="381927" y="131848"/>
                </a:lnTo>
                <a:lnTo>
                  <a:pt x="363101" y="92078"/>
                </a:lnTo>
                <a:lnTo>
                  <a:pt x="334862" y="56487"/>
                </a:lnTo>
                <a:lnTo>
                  <a:pt x="299270" y="28243"/>
                </a:lnTo>
                <a:lnTo>
                  <a:pt x="259501" y="9414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object 63">
            <a:extLst>
              <a:ext uri="{FF2B5EF4-FFF2-40B4-BE49-F238E27FC236}">
                <a16:creationId xmlns:a16="http://schemas.microsoft.com/office/drawing/2014/main" id="{5FF7BD3E-F756-744E-BDD0-669299D0CA60}"/>
              </a:ext>
            </a:extLst>
          </p:cNvPr>
          <p:cNvSpPr/>
          <p:nvPr/>
        </p:nvSpPr>
        <p:spPr>
          <a:xfrm>
            <a:off x="3523885" y="3994412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1" y="92074"/>
                </a:lnTo>
                <a:lnTo>
                  <a:pt x="381927" y="131846"/>
                </a:lnTo>
                <a:lnTo>
                  <a:pt x="391340" y="174124"/>
                </a:lnTo>
                <a:lnTo>
                  <a:pt x="391340" y="217237"/>
                </a:lnTo>
                <a:lnTo>
                  <a:pt x="381927" y="259513"/>
                </a:lnTo>
                <a:lnTo>
                  <a:pt x="363101" y="299283"/>
                </a:lnTo>
                <a:lnTo>
                  <a:pt x="334862" y="334874"/>
                </a:lnTo>
                <a:lnTo>
                  <a:pt x="299270" y="363113"/>
                </a:lnTo>
                <a:lnTo>
                  <a:pt x="259501" y="381940"/>
                </a:lnTo>
                <a:lnTo>
                  <a:pt x="217225" y="391353"/>
                </a:lnTo>
                <a:lnTo>
                  <a:pt x="174114" y="391353"/>
                </a:lnTo>
                <a:lnTo>
                  <a:pt x="131838" y="381940"/>
                </a:lnTo>
                <a:lnTo>
                  <a:pt x="92069" y="363113"/>
                </a:lnTo>
                <a:lnTo>
                  <a:pt x="56478" y="334874"/>
                </a:lnTo>
                <a:lnTo>
                  <a:pt x="28239" y="299283"/>
                </a:lnTo>
                <a:lnTo>
                  <a:pt x="9413" y="259513"/>
                </a:lnTo>
                <a:lnTo>
                  <a:pt x="0" y="217237"/>
                </a:lnTo>
                <a:lnTo>
                  <a:pt x="0" y="174124"/>
                </a:lnTo>
                <a:lnTo>
                  <a:pt x="9413" y="131846"/>
                </a:lnTo>
                <a:lnTo>
                  <a:pt x="28239" y="92074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object 64">
            <a:extLst>
              <a:ext uri="{FF2B5EF4-FFF2-40B4-BE49-F238E27FC236}">
                <a16:creationId xmlns:a16="http://schemas.microsoft.com/office/drawing/2014/main" id="{EC284378-1F0E-5544-9DD3-181F9018D06A}"/>
              </a:ext>
            </a:extLst>
          </p:cNvPr>
          <p:cNvSpPr txBox="1"/>
          <p:nvPr/>
        </p:nvSpPr>
        <p:spPr>
          <a:xfrm>
            <a:off x="3616782" y="3996294"/>
            <a:ext cx="45719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8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bject 65">
            <a:extLst>
              <a:ext uri="{FF2B5EF4-FFF2-40B4-BE49-F238E27FC236}">
                <a16:creationId xmlns:a16="http://schemas.microsoft.com/office/drawing/2014/main" id="{DEA1A666-3098-744B-A501-D1874DBAA0F1}"/>
              </a:ext>
            </a:extLst>
          </p:cNvPr>
          <p:cNvSpPr/>
          <p:nvPr/>
        </p:nvSpPr>
        <p:spPr>
          <a:xfrm>
            <a:off x="3993497" y="5093996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3"/>
                </a:lnTo>
                <a:lnTo>
                  <a:pt x="92069" y="28239"/>
                </a:lnTo>
                <a:lnTo>
                  <a:pt x="56478" y="56478"/>
                </a:lnTo>
                <a:lnTo>
                  <a:pt x="28239" y="92069"/>
                </a:lnTo>
                <a:lnTo>
                  <a:pt x="9413" y="131838"/>
                </a:lnTo>
                <a:lnTo>
                  <a:pt x="0" y="174114"/>
                </a:lnTo>
                <a:lnTo>
                  <a:pt x="0" y="217225"/>
                </a:lnTo>
                <a:lnTo>
                  <a:pt x="9413" y="259501"/>
                </a:lnTo>
                <a:lnTo>
                  <a:pt x="28239" y="299270"/>
                </a:lnTo>
                <a:lnTo>
                  <a:pt x="56478" y="334862"/>
                </a:lnTo>
                <a:lnTo>
                  <a:pt x="92069" y="363105"/>
                </a:lnTo>
                <a:lnTo>
                  <a:pt x="131838" y="381935"/>
                </a:lnTo>
                <a:lnTo>
                  <a:pt x="174114" y="391349"/>
                </a:lnTo>
                <a:lnTo>
                  <a:pt x="217225" y="391349"/>
                </a:lnTo>
                <a:lnTo>
                  <a:pt x="259501" y="381935"/>
                </a:lnTo>
                <a:lnTo>
                  <a:pt x="299270" y="363105"/>
                </a:lnTo>
                <a:lnTo>
                  <a:pt x="334862" y="334862"/>
                </a:lnTo>
                <a:lnTo>
                  <a:pt x="363101" y="299270"/>
                </a:lnTo>
                <a:lnTo>
                  <a:pt x="381927" y="259501"/>
                </a:lnTo>
                <a:lnTo>
                  <a:pt x="391340" y="217225"/>
                </a:lnTo>
                <a:lnTo>
                  <a:pt x="391340" y="174114"/>
                </a:lnTo>
                <a:lnTo>
                  <a:pt x="381927" y="131838"/>
                </a:lnTo>
                <a:lnTo>
                  <a:pt x="363101" y="92069"/>
                </a:lnTo>
                <a:lnTo>
                  <a:pt x="334862" y="56478"/>
                </a:lnTo>
                <a:lnTo>
                  <a:pt x="299270" y="28239"/>
                </a:lnTo>
                <a:lnTo>
                  <a:pt x="259501" y="9413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66">
            <a:extLst>
              <a:ext uri="{FF2B5EF4-FFF2-40B4-BE49-F238E27FC236}">
                <a16:creationId xmlns:a16="http://schemas.microsoft.com/office/drawing/2014/main" id="{73B7C280-2521-2543-BBE3-2DF302200BC7}"/>
              </a:ext>
            </a:extLst>
          </p:cNvPr>
          <p:cNvSpPr/>
          <p:nvPr/>
        </p:nvSpPr>
        <p:spPr>
          <a:xfrm>
            <a:off x="3993497" y="5093996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1" y="92069"/>
                </a:lnTo>
                <a:lnTo>
                  <a:pt x="381927" y="131838"/>
                </a:lnTo>
                <a:lnTo>
                  <a:pt x="391340" y="174114"/>
                </a:lnTo>
                <a:lnTo>
                  <a:pt x="391340" y="217225"/>
                </a:lnTo>
                <a:lnTo>
                  <a:pt x="381927" y="259501"/>
                </a:lnTo>
                <a:lnTo>
                  <a:pt x="363101" y="299270"/>
                </a:lnTo>
                <a:lnTo>
                  <a:pt x="334862" y="334862"/>
                </a:lnTo>
                <a:lnTo>
                  <a:pt x="299270" y="363101"/>
                </a:lnTo>
                <a:lnTo>
                  <a:pt x="259501" y="381927"/>
                </a:lnTo>
                <a:lnTo>
                  <a:pt x="217225" y="391340"/>
                </a:lnTo>
                <a:lnTo>
                  <a:pt x="174114" y="391340"/>
                </a:lnTo>
                <a:lnTo>
                  <a:pt x="131838" y="381927"/>
                </a:lnTo>
                <a:lnTo>
                  <a:pt x="92069" y="363101"/>
                </a:lnTo>
                <a:lnTo>
                  <a:pt x="56478" y="334862"/>
                </a:lnTo>
                <a:lnTo>
                  <a:pt x="28239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39" y="92069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object 67">
            <a:extLst>
              <a:ext uri="{FF2B5EF4-FFF2-40B4-BE49-F238E27FC236}">
                <a16:creationId xmlns:a16="http://schemas.microsoft.com/office/drawing/2014/main" id="{7BAD4C9F-CA72-F345-BFFB-ABDE22DDB437}"/>
              </a:ext>
            </a:extLst>
          </p:cNvPr>
          <p:cNvSpPr txBox="1"/>
          <p:nvPr/>
        </p:nvSpPr>
        <p:spPr>
          <a:xfrm>
            <a:off x="4065876" y="5097337"/>
            <a:ext cx="388513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313421" algn="l"/>
                <a:tab pos="729976" algn="l"/>
              </a:tabLst>
            </a:pPr>
            <a:r>
              <a:rPr sz="1400" spc="91" dirty="0">
                <a:latin typeface="Trebuchet MS"/>
                <a:cs typeface="Trebuchet MS"/>
              </a:rPr>
              <a:t>w	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68" name="object 6">
            <a:extLst>
              <a:ext uri="{FF2B5EF4-FFF2-40B4-BE49-F238E27FC236}">
                <a16:creationId xmlns:a16="http://schemas.microsoft.com/office/drawing/2014/main" id="{C8FB0501-2985-744A-B2C2-620E200CC642}"/>
              </a:ext>
            </a:extLst>
          </p:cNvPr>
          <p:cNvSpPr txBox="1"/>
          <p:nvPr/>
        </p:nvSpPr>
        <p:spPr>
          <a:xfrm>
            <a:off x="4720645" y="3128806"/>
            <a:ext cx="4320045" cy="25133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107156" rIns="0" bIns="0" rtlCol="0">
            <a:spAutoFit/>
          </a:bodyPr>
          <a:lstStyle/>
          <a:p>
            <a:pPr marL="244665">
              <a:spcBef>
                <a:spcPts val="844"/>
              </a:spcBef>
              <a:tabLst>
                <a:tab pos="1018395" algn="l"/>
                <a:tab pos="1502367" algn="l"/>
                <a:tab pos="3340924" algn="l"/>
              </a:tabLst>
            </a:pPr>
            <a:r>
              <a:rPr sz="1400" spc="-4" dirty="0">
                <a:latin typeface="DejaVu Sans Mono"/>
                <a:cs typeface="DejaVu Sans Mono"/>
              </a:rPr>
              <a:t>private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void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solidFill>
                  <a:srgbClr val="1B8E1D"/>
                </a:solidFill>
                <a:latin typeface="DejaVu Sans Mono"/>
                <a:cs typeface="DejaVu Sans Mono"/>
              </a:rPr>
              <a:t>relax</a:t>
            </a:r>
            <a:r>
              <a:rPr sz="1400" spc="-4" dirty="0">
                <a:latin typeface="DejaVu Sans Mono"/>
                <a:cs typeface="DejaVu Sans Mono"/>
              </a:rPr>
              <a:t>(</a:t>
            </a:r>
            <a:r>
              <a:rPr sz="1400" spc="-4" dirty="0" err="1">
                <a:latin typeface="DejaVu Sans Mono"/>
                <a:cs typeface="DejaVu Sans Mono"/>
              </a:rPr>
              <a:t>DirectedEdge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e)</a:t>
            </a:r>
            <a:endParaRPr sz="1400" dirty="0">
              <a:latin typeface="DejaVu Sans Mono"/>
              <a:cs typeface="DejaVu Sans Mono"/>
            </a:endParaRPr>
          </a:p>
          <a:p>
            <a:pPr marL="244665">
              <a:spcBef>
                <a:spcPts val="169"/>
              </a:spcBef>
            </a:pPr>
            <a:r>
              <a:rPr sz="1400" spc="-4" dirty="0">
                <a:latin typeface="DejaVu Sans Mono"/>
                <a:cs typeface="DejaVu Sans Mono"/>
              </a:rPr>
              <a:t>{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  <a:tabLst>
                <a:tab pos="921957" algn="l"/>
                <a:tab pos="1115278" algn="l"/>
                <a:tab pos="1308599" algn="l"/>
                <a:tab pos="2276543" algn="l"/>
                <a:tab pos="2469864" algn="l"/>
                <a:tab pos="2663631" algn="l"/>
              </a:tabLst>
            </a:pPr>
            <a:r>
              <a:rPr sz="1400" spc="-4" dirty="0">
                <a:latin typeface="DejaVu Sans Mono"/>
                <a:cs typeface="DejaVu Sans Mono"/>
              </a:rPr>
              <a:t>int	v	=	</a:t>
            </a:r>
            <a:r>
              <a:rPr sz="1400" spc="-4" dirty="0" err="1">
                <a:latin typeface="DejaVu Sans Mono"/>
                <a:cs typeface="DejaVu Sans Mono"/>
              </a:rPr>
              <a:t>e.from</a:t>
            </a:r>
            <a:r>
              <a:rPr sz="1400" spc="-4" dirty="0">
                <a:latin typeface="DejaVu Sans Mono"/>
                <a:cs typeface="DejaVu Sans Mono"/>
              </a:rPr>
              <a:t>(),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w	=	e.to();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  <a:tabLst>
                <a:tab pos="825074" algn="l"/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sz="1400" spc="-4" dirty="0">
                <a:latin typeface="DejaVu Sans Mono"/>
                <a:cs typeface="DejaVu Sans Mono"/>
              </a:rPr>
              <a:t>if	(distTo[w]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&gt;	distTo[v]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+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 err="1">
                <a:latin typeface="DejaVu Sans Mono"/>
                <a:cs typeface="DejaVu Sans Mono"/>
              </a:rPr>
              <a:t>e.weight</a:t>
            </a:r>
            <a:r>
              <a:rPr sz="1400" spc="-4" dirty="0">
                <a:latin typeface="DejaVu Sans Mono"/>
                <a:cs typeface="DejaVu Sans Mono"/>
              </a:rPr>
              <a:t>())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</a:pPr>
            <a:r>
              <a:rPr sz="1400" spc="-4" dirty="0">
                <a:latin typeface="DejaVu Sans Mono"/>
                <a:cs typeface="DejaVu Sans Mono"/>
              </a:rPr>
              <a:t>{</a:t>
            </a:r>
            <a:endParaRPr sz="1400" dirty="0">
              <a:latin typeface="DejaVu Sans Mono"/>
              <a:cs typeface="DejaVu Sans Mono"/>
            </a:endParaRPr>
          </a:p>
          <a:p>
            <a:pPr marL="921957" marR="337977">
              <a:lnSpc>
                <a:spcPct val="111100"/>
              </a:lnSpc>
              <a:spcBef>
                <a:spcPts val="70"/>
              </a:spcBef>
              <a:tabLst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sz="1400" spc="-4" dirty="0">
                <a:latin typeface="DejaVu Sans Mono"/>
                <a:cs typeface="DejaVu Sans Mono"/>
              </a:rPr>
              <a:t>distTo[w]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=	distTo[v]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+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 err="1">
                <a:latin typeface="DejaVu Sans Mono"/>
                <a:cs typeface="DejaVu Sans Mono"/>
              </a:rPr>
              <a:t>e.weight</a:t>
            </a:r>
            <a:r>
              <a:rPr sz="1400" spc="-4" dirty="0">
                <a:latin typeface="DejaVu Sans Mono"/>
                <a:cs typeface="DejaVu Sans Mono"/>
              </a:rPr>
              <a:t>();  </a:t>
            </a:r>
            <a:endParaRPr lang="en-US" sz="1400" spc="-4" dirty="0">
              <a:latin typeface="DejaVu Sans Mono"/>
              <a:cs typeface="DejaVu Sans Mono"/>
            </a:endParaRPr>
          </a:p>
          <a:p>
            <a:pPr marL="921957" marR="337977">
              <a:lnSpc>
                <a:spcPct val="111100"/>
              </a:lnSpc>
              <a:spcBef>
                <a:spcPts val="70"/>
              </a:spcBef>
              <a:tabLst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sz="1400" spc="-4" dirty="0" err="1">
                <a:latin typeface="DejaVu Sans Mono"/>
                <a:cs typeface="DejaVu Sans Mono"/>
              </a:rPr>
              <a:t>edgeTo</a:t>
            </a:r>
            <a:r>
              <a:rPr sz="1400" spc="-4" dirty="0">
                <a:latin typeface="DejaVu Sans Mono"/>
                <a:cs typeface="DejaVu Sans Mono"/>
              </a:rPr>
              <a:t>[w]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=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e;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</a:pPr>
            <a:r>
              <a:rPr sz="1400" spc="-4" dirty="0">
                <a:latin typeface="DejaVu Sans Mono"/>
                <a:cs typeface="DejaVu Sans Mono"/>
              </a:rPr>
              <a:t>}</a:t>
            </a:r>
            <a:endParaRPr sz="1400" dirty="0">
              <a:latin typeface="DejaVu Sans Mono"/>
              <a:cs typeface="DejaVu Sans Mono"/>
            </a:endParaRPr>
          </a:p>
          <a:p>
            <a:pPr marL="244665">
              <a:spcBef>
                <a:spcPts val="239"/>
              </a:spcBef>
            </a:pPr>
            <a:r>
              <a:rPr sz="1400" spc="-4" dirty="0">
                <a:latin typeface="DejaVu Sans Mono"/>
                <a:cs typeface="DejaVu Sans Mono"/>
              </a:rPr>
              <a:t>}</a:t>
            </a:r>
            <a:endParaRPr sz="1400" dirty="0">
              <a:latin typeface="DejaVu Sans Mono"/>
              <a:cs typeface="DejaVu Sans Mono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68F06DF-2F02-A543-AEE0-ACCBC11AC36D}"/>
              </a:ext>
            </a:extLst>
          </p:cNvPr>
          <p:cNvSpPr/>
          <p:nvPr/>
        </p:nvSpPr>
        <p:spPr>
          <a:xfrm>
            <a:off x="3778472" y="5532503"/>
            <a:ext cx="6463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pc="-15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spc="60" dirty="0">
                <a:latin typeface="Arial" panose="020B0604020202020204" pitchFamily="34" charset="0"/>
                <a:cs typeface="Arial" panose="020B0604020202020204" pitchFamily="34" charset="0"/>
              </a:rPr>
              <a:t>7.2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8BB790B-FA83-4E45-BE70-AC8CCE883472}"/>
              </a:ext>
            </a:extLst>
          </p:cNvPr>
          <p:cNvSpPr/>
          <p:nvPr/>
        </p:nvSpPr>
        <p:spPr>
          <a:xfrm>
            <a:off x="3334156" y="3377780"/>
            <a:ext cx="13918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[w] = v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164189B-1236-1446-BFDF-0A230A255782}"/>
              </a:ext>
            </a:extLst>
          </p:cNvPr>
          <p:cNvCxnSpPr>
            <a:stCxn id="69" idx="1"/>
          </p:cNvCxnSpPr>
          <p:nvPr/>
        </p:nvCxnSpPr>
        <p:spPr>
          <a:xfrm flipV="1">
            <a:off x="3778472" y="5685159"/>
            <a:ext cx="481660" cy="12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43E0C89-BDB4-D94C-AC2C-BAD479F65F41}"/>
              </a:ext>
            </a:extLst>
          </p:cNvPr>
          <p:cNvCxnSpPr>
            <a:cxnSpLocks/>
          </p:cNvCxnSpPr>
          <p:nvPr/>
        </p:nvCxnSpPr>
        <p:spPr>
          <a:xfrm flipH="1">
            <a:off x="4065876" y="3716334"/>
            <a:ext cx="388513" cy="68997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C41E4C7B-82C1-0EA1-64A0-5FCEF240612B}"/>
              </a:ext>
            </a:extLst>
          </p:cNvPr>
          <p:cNvSpPr/>
          <p:nvPr/>
        </p:nvSpPr>
        <p:spPr>
          <a:xfrm>
            <a:off x="4571999" y="5696181"/>
            <a:ext cx="4531279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[w] = 7.2 &gt;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[v] +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e.weight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3.1+1.3 =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6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[w]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[v] +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e.weight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 = 4.4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83C35D5-1D9D-59F8-4AB4-2F437BCC213D}"/>
              </a:ext>
            </a:extLst>
          </p:cNvPr>
          <p:cNvSpPr txBox="1"/>
          <p:nvPr/>
        </p:nvSpPr>
        <p:spPr>
          <a:xfrm>
            <a:off x="7131353" y="37841"/>
            <a:ext cx="1959639" cy="523220"/>
          </a:xfrm>
          <a:prstGeom prst="rect">
            <a:avLst/>
          </a:prstGeom>
          <a:solidFill>
            <a:srgbClr val="ED7D31"/>
          </a:solidFill>
          <a:ln w="38100" cap="flat" cmpd="sng" algn="ctr">
            <a:solidFill>
              <a:srgbClr val="ED7D31">
                <a:shade val="15000"/>
              </a:srgbClr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</a:t>
            </a:r>
            <a:endParaRPr kumimoji="0" lang="en-S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517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78309-8101-AA43-BE2B-1A811F53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0748"/>
            <a:ext cx="8229600" cy="1143000"/>
          </a:xfrm>
        </p:spPr>
        <p:txBody>
          <a:bodyPr/>
          <a:lstStyle/>
          <a:p>
            <a:r>
              <a:rPr lang="en-US" dirty="0"/>
              <a:t>Generic Shortest-paths Algorithm</a:t>
            </a: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88D378DB-8D58-754B-9634-9969489D7DC9}"/>
              </a:ext>
            </a:extLst>
          </p:cNvPr>
          <p:cNvSpPr/>
          <p:nvPr/>
        </p:nvSpPr>
        <p:spPr>
          <a:xfrm>
            <a:off x="2578825" y="1278429"/>
            <a:ext cx="4530055" cy="2095252"/>
          </a:xfrm>
          <a:custGeom>
            <a:avLst/>
            <a:gdLst/>
            <a:ahLst/>
            <a:cxnLst/>
            <a:rect l="l" t="t" r="r" b="b"/>
            <a:pathLst>
              <a:path w="9398000" h="3060700">
                <a:moveTo>
                  <a:pt x="0" y="0"/>
                </a:moveTo>
                <a:lnTo>
                  <a:pt x="9398000" y="0"/>
                </a:lnTo>
                <a:lnTo>
                  <a:pt x="9398000" y="3060700"/>
                </a:lnTo>
                <a:lnTo>
                  <a:pt x="0" y="30607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899A97CD-9D0C-2644-AAE6-1478C0CC16FB}"/>
              </a:ext>
            </a:extLst>
          </p:cNvPr>
          <p:cNvSpPr txBox="1"/>
          <p:nvPr/>
        </p:nvSpPr>
        <p:spPr>
          <a:xfrm>
            <a:off x="2948120" y="1304271"/>
            <a:ext cx="4013003" cy="193518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Generic algorithm (to compute SPT from</a:t>
            </a:r>
            <a:r>
              <a:rPr lang="en-US"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s)</a:t>
            </a:r>
            <a:endParaRPr lang="en-US" sz="1600" dirty="0">
              <a:solidFill>
                <a:srgbClr val="8D3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8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∞.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null.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[s] = 0.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 until done: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Relax any edge. </a:t>
            </a: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F3A6F5-2BDD-3541-9E12-2A0C6C1CDCE6}"/>
              </a:ext>
            </a:extLst>
          </p:cNvPr>
          <p:cNvSpPr/>
          <p:nvPr/>
        </p:nvSpPr>
        <p:spPr>
          <a:xfrm>
            <a:off x="796086" y="3410126"/>
            <a:ext cx="7492237" cy="3026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Generic algorithm computes SPT (if it exists) from s. 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Throughout algorithm,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is the length of a simple path from s to v (and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is last edge on path).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Each successful relaxation decreases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for some v.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entry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can decrease at most a finite number of times.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Efficient implementations. </a:t>
            </a:r>
            <a:r>
              <a:rPr lang="en-US" sz="1600" dirty="0"/>
              <a:t>How to choose which edge to relax?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 1. Dijkstra’s algorithm. (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nonnegative weights, directed cycles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 2. Bellman–Ford algorithm. (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negative cycles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5C1346-3A42-474B-BD38-93D1E7FCFDF5}"/>
              </a:ext>
            </a:extLst>
          </p:cNvPr>
          <p:cNvCxnSpPr>
            <a:cxnSpLocks/>
          </p:cNvCxnSpPr>
          <p:nvPr/>
        </p:nvCxnSpPr>
        <p:spPr>
          <a:xfrm>
            <a:off x="2661846" y="1632874"/>
            <a:ext cx="4346366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B3DAA9C-CF0B-7147-9516-FA43152E2EFF}"/>
              </a:ext>
            </a:extLst>
          </p:cNvPr>
          <p:cNvCxnSpPr>
            <a:cxnSpLocks/>
          </p:cNvCxnSpPr>
          <p:nvPr/>
        </p:nvCxnSpPr>
        <p:spPr>
          <a:xfrm>
            <a:off x="2661846" y="3293195"/>
            <a:ext cx="4346366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B57177-5C79-97AD-5863-E4554B109C32}"/>
              </a:ext>
            </a:extLst>
          </p:cNvPr>
          <p:cNvCxnSpPr>
            <a:cxnSpLocks/>
          </p:cNvCxnSpPr>
          <p:nvPr/>
        </p:nvCxnSpPr>
        <p:spPr>
          <a:xfrm>
            <a:off x="2661846" y="1322170"/>
            <a:ext cx="4346366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C21953D-4217-2537-A195-C1E4370A7D77}"/>
              </a:ext>
            </a:extLst>
          </p:cNvPr>
          <p:cNvSpPr txBox="1"/>
          <p:nvPr/>
        </p:nvSpPr>
        <p:spPr>
          <a:xfrm>
            <a:off x="7131353" y="37841"/>
            <a:ext cx="1959639" cy="523220"/>
          </a:xfrm>
          <a:prstGeom prst="rect">
            <a:avLst/>
          </a:prstGeom>
          <a:solidFill>
            <a:srgbClr val="ED7D31"/>
          </a:solidFill>
          <a:ln w="38100" cap="flat" cmpd="sng" algn="ctr">
            <a:solidFill>
              <a:srgbClr val="ED7D31">
                <a:shade val="15000"/>
              </a:srgbClr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</a:t>
            </a:r>
            <a:endParaRPr kumimoji="0" lang="en-S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34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F57D7-BE82-091E-A2A2-4CD5D44D2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Dijkstra's Algorithm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F02E3-BFC0-4342-8CE7-7C9FE4D45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Initialization:</a:t>
            </a:r>
          </a:p>
          <a:p>
            <a:pPr lvl="1"/>
            <a:r>
              <a:rPr lang="en-GB" dirty="0"/>
              <a:t>Set the distance to the source node as 0 and to all other nodes as infinity.</a:t>
            </a:r>
          </a:p>
          <a:p>
            <a:pPr lvl="1"/>
            <a:r>
              <a:rPr lang="en-GB" dirty="0"/>
              <a:t>Mark all nodes as unvisited and store them in a priority queue.</a:t>
            </a:r>
          </a:p>
          <a:p>
            <a:r>
              <a:rPr lang="en-GB" dirty="0"/>
              <a:t>Main Loop:</a:t>
            </a:r>
          </a:p>
          <a:p>
            <a:pPr lvl="1"/>
            <a:r>
              <a:rPr lang="en-GB" dirty="0"/>
              <a:t>Extract the </a:t>
            </a:r>
            <a:r>
              <a:rPr lang="en-GB" dirty="0">
                <a:solidFill>
                  <a:srgbClr val="FF0000"/>
                </a:solidFill>
              </a:rPr>
              <a:t>unvisited node </a:t>
            </a:r>
            <a:r>
              <a:rPr lang="en-GB" dirty="0"/>
              <a:t>with </a:t>
            </a:r>
            <a:r>
              <a:rPr lang="en-GB" dirty="0">
                <a:solidFill>
                  <a:srgbClr val="FF0000"/>
                </a:solidFill>
              </a:rPr>
              <a:t>the smallest known distance </a:t>
            </a:r>
            <a:r>
              <a:rPr lang="en-GB" dirty="0"/>
              <a:t>from the queue.</a:t>
            </a:r>
          </a:p>
          <a:p>
            <a:pPr lvl="1"/>
            <a:r>
              <a:rPr lang="en-GB" dirty="0"/>
              <a:t>For each </a:t>
            </a:r>
            <a:r>
              <a:rPr lang="en-GB" dirty="0" err="1"/>
              <a:t>neighboring</a:t>
            </a:r>
            <a:r>
              <a:rPr lang="en-GB" dirty="0"/>
              <a:t> node, calculate its tentative distance through the current node. </a:t>
            </a:r>
            <a:r>
              <a:rPr lang="en-GB" dirty="0">
                <a:solidFill>
                  <a:srgbClr val="FF0000"/>
                </a:solidFill>
              </a:rPr>
              <a:t>If this distance is smaller than the previously recorded distance, update it </a:t>
            </a:r>
            <a:r>
              <a:rPr lang="en-US" altLang="zh-CN" dirty="0">
                <a:solidFill>
                  <a:srgbClr val="FF0000"/>
                </a:solidFill>
              </a:rPr>
              <a:t>with relaxation</a:t>
            </a:r>
            <a:r>
              <a:rPr lang="en-GB" dirty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en-GB" dirty="0"/>
              <a:t>Mark the current node as visited once all its </a:t>
            </a:r>
            <a:r>
              <a:rPr lang="en-GB" dirty="0" err="1"/>
              <a:t>neighbors</a:t>
            </a:r>
            <a:r>
              <a:rPr lang="en-GB" dirty="0"/>
              <a:t> are processed.</a:t>
            </a:r>
          </a:p>
          <a:p>
            <a:r>
              <a:rPr lang="en-GB" dirty="0"/>
              <a:t>Termination:</a:t>
            </a:r>
          </a:p>
          <a:p>
            <a:pPr lvl="1"/>
            <a:r>
              <a:rPr lang="en-GB" dirty="0"/>
              <a:t>The algorithm continues until all reachable nodes are visited, or until the shortest path to a specific destination is found.</a:t>
            </a:r>
            <a:endParaRPr lang="en-S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B484F1-3AF3-EF5C-F7AA-41386BC2B92A}"/>
              </a:ext>
            </a:extLst>
          </p:cNvPr>
          <p:cNvSpPr txBox="1"/>
          <p:nvPr/>
        </p:nvSpPr>
        <p:spPr>
          <a:xfrm>
            <a:off x="7131353" y="37841"/>
            <a:ext cx="1959639" cy="523220"/>
          </a:xfrm>
          <a:prstGeom prst="rect">
            <a:avLst/>
          </a:prstGeom>
          <a:solidFill>
            <a:srgbClr val="ED7D31"/>
          </a:solidFill>
          <a:ln w="38100" cap="flat" cmpd="sng" algn="ctr">
            <a:solidFill>
              <a:srgbClr val="ED7D31">
                <a:shade val="15000"/>
              </a:srgbClr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</a:t>
            </a:r>
            <a:endParaRPr kumimoji="0" lang="en-S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369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015F8-5805-2073-93CC-D56D302ED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B3A85-F955-FDD9-8E3C-C6E1BC7A3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>
                <a:latin typeface="Arial"/>
                <a:cs typeface="Arial"/>
              </a:rPr>
              <a:t>Dijkstra’s</a:t>
            </a:r>
            <a:r>
              <a:rPr lang="en-US" spc="95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Algorithm:	</a:t>
            </a:r>
            <a:r>
              <a:rPr lang="en-US" spc="-35" dirty="0">
                <a:latin typeface="Arial"/>
                <a:cs typeface="Arial"/>
              </a:rPr>
              <a:t>Correctness</a:t>
            </a:r>
            <a:r>
              <a:rPr lang="en-US" spc="40" dirty="0">
                <a:latin typeface="Arial"/>
                <a:cs typeface="Arial"/>
              </a:rPr>
              <a:t> </a:t>
            </a:r>
            <a:r>
              <a:rPr lang="en-US" spc="100" dirty="0">
                <a:latin typeface="Arial"/>
                <a:cs typeface="Arial"/>
              </a:rPr>
              <a:t>Proof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257882-A3B1-1963-6173-30498DEC961C}"/>
              </a:ext>
            </a:extLst>
          </p:cNvPr>
          <p:cNvSpPr/>
          <p:nvPr/>
        </p:nvSpPr>
        <p:spPr>
          <a:xfrm>
            <a:off x="725647" y="1469388"/>
            <a:ext cx="7529120" cy="87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1976755" algn="l"/>
              </a:tabLst>
            </a:pPr>
            <a:r>
              <a:rPr lang="en-US" kern="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Proposition</a:t>
            </a:r>
            <a:r>
              <a:rPr lang="en-US" spc="8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Dijkstra's</a:t>
            </a:r>
            <a:r>
              <a:rPr lang="en-US" spc="1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algorithm computes a SPT in any edge-weighted digraph with nonnegative weights.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8E5FC0-974E-000F-AC0F-E3BBDFD78698}"/>
              </a:ext>
            </a:extLst>
          </p:cNvPr>
          <p:cNvSpPr/>
          <p:nvPr/>
        </p:nvSpPr>
        <p:spPr>
          <a:xfrm>
            <a:off x="725647" y="2471684"/>
            <a:ext cx="9039138" cy="323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kern="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  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Each edge e =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 is relaxed exactly once (when v is relaxed),  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leaving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[w]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≤ 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[v] +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e.weight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Inequality holds until algorithm terminates because: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[w] cannot increase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[v] will not change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Thus, upon termination, shortest-paths optimality conditions hold.	</a:t>
            </a:r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D06D4A0D-4E63-0938-3235-8DCB8FD2D5C1}"/>
              </a:ext>
            </a:extLst>
          </p:cNvPr>
          <p:cNvSpPr/>
          <p:nvPr/>
        </p:nvSpPr>
        <p:spPr>
          <a:xfrm>
            <a:off x="4653965" y="5079103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12700" y="0"/>
                </a:lnTo>
                <a:lnTo>
                  <a:pt x="634453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4B29B3F5-79FB-3D65-D018-49B05736868D}"/>
              </a:ext>
            </a:extLst>
          </p:cNvPr>
          <p:cNvSpPr/>
          <p:nvPr/>
        </p:nvSpPr>
        <p:spPr>
          <a:xfrm>
            <a:off x="4575212" y="5018143"/>
            <a:ext cx="122555" cy="121920"/>
          </a:xfrm>
          <a:custGeom>
            <a:avLst/>
            <a:gdLst/>
            <a:ahLst/>
            <a:cxnLst/>
            <a:rect l="l" t="t" r="r" b="b"/>
            <a:pathLst>
              <a:path w="122554" h="121920">
                <a:moveTo>
                  <a:pt x="121932" y="0"/>
                </a:moveTo>
                <a:lnTo>
                  <a:pt x="0" y="60960"/>
                </a:lnTo>
                <a:lnTo>
                  <a:pt x="121932" y="121920"/>
                </a:lnTo>
                <a:lnTo>
                  <a:pt x="91452" y="60960"/>
                </a:lnTo>
                <a:lnTo>
                  <a:pt x="121932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EAD478ED-AF56-3615-6029-78849C9C937B}"/>
              </a:ext>
            </a:extLst>
          </p:cNvPr>
          <p:cNvSpPr txBox="1"/>
          <p:nvPr/>
        </p:nvSpPr>
        <p:spPr>
          <a:xfrm>
            <a:off x="5536733" y="4765092"/>
            <a:ext cx="3335071" cy="506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800"/>
              </a:lnSpc>
              <a:spcBef>
                <a:spcPts val="100"/>
              </a:spcBef>
            </a:pP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choose lowest </a:t>
            </a:r>
            <a:r>
              <a:rPr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value at each step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(and edge weights are nonnegative)</a:t>
            </a: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4672D1D5-E4A3-45D9-A9E7-899B32C0CDE8}"/>
              </a:ext>
            </a:extLst>
          </p:cNvPr>
          <p:cNvSpPr txBox="1"/>
          <p:nvPr/>
        </p:nvSpPr>
        <p:spPr>
          <a:xfrm>
            <a:off x="5536733" y="4403795"/>
            <a:ext cx="343109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]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 are monotone decreasing</a:t>
            </a:r>
          </a:p>
        </p:txBody>
      </p:sp>
      <p:sp>
        <p:nvSpPr>
          <p:cNvPr id="10" name="object 13">
            <a:extLst>
              <a:ext uri="{FF2B5EF4-FFF2-40B4-BE49-F238E27FC236}">
                <a16:creationId xmlns:a16="http://schemas.microsoft.com/office/drawing/2014/main" id="{879389F6-5CAD-C9A7-9B94-680E9FE73E52}"/>
              </a:ext>
            </a:extLst>
          </p:cNvPr>
          <p:cNvSpPr/>
          <p:nvPr/>
        </p:nvSpPr>
        <p:spPr>
          <a:xfrm>
            <a:off x="4650740" y="4571103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12700" y="0"/>
                </a:lnTo>
                <a:lnTo>
                  <a:pt x="634466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FBFC4039-7F9C-B2FD-4EB4-FB42DA4EDE34}"/>
              </a:ext>
            </a:extLst>
          </p:cNvPr>
          <p:cNvSpPr/>
          <p:nvPr/>
        </p:nvSpPr>
        <p:spPr>
          <a:xfrm>
            <a:off x="4572000" y="4510143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60"/>
                </a:lnTo>
                <a:lnTo>
                  <a:pt x="121920" y="121920"/>
                </a:lnTo>
                <a:lnTo>
                  <a:pt x="91439" y="60960"/>
                </a:lnTo>
                <a:lnTo>
                  <a:pt x="12192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786C58-2F29-9377-1D70-4653233D168B}"/>
              </a:ext>
            </a:extLst>
          </p:cNvPr>
          <p:cNvSpPr txBox="1"/>
          <p:nvPr/>
        </p:nvSpPr>
        <p:spPr>
          <a:xfrm>
            <a:off x="7131353" y="37841"/>
            <a:ext cx="1959639" cy="523220"/>
          </a:xfrm>
          <a:prstGeom prst="rect">
            <a:avLst/>
          </a:prstGeom>
          <a:solidFill>
            <a:srgbClr val="ED7D31"/>
          </a:solidFill>
          <a:ln w="38100" cap="flat" cmpd="sng" algn="ctr">
            <a:solidFill>
              <a:srgbClr val="ED7D31">
                <a:shade val="15000"/>
              </a:srgbClr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</a:t>
            </a:r>
            <a:endParaRPr kumimoji="0" lang="en-S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6110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0B0EC-50DF-3828-8201-175BE9E52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FEBAB-901C-8CC9-D884-E8D0BE9DD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Tutorial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5AD2F-CBD0-DA51-08B5-9ACAC3F7C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following lecture slides are based on this video:</a:t>
            </a:r>
          </a:p>
          <a:p>
            <a:r>
              <a:rPr lang="en-GB" dirty="0" err="1"/>
              <a:t>Dijkstras</a:t>
            </a:r>
            <a:r>
              <a:rPr lang="en-GB" dirty="0"/>
              <a:t> Shortest Path Algorithm Explained | With Example | Graph Theory</a:t>
            </a:r>
          </a:p>
          <a:p>
            <a:pPr lvl="1"/>
            <a:r>
              <a:rPr lang="en-GB" dirty="0">
                <a:hlinkClick r:id="rId2"/>
              </a:rPr>
              <a:t>https://www.youtube.com/watch?v=bZkzH5x0SKU</a:t>
            </a:r>
            <a:r>
              <a:rPr lang="en-GB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56C167-66CD-CC88-CCAE-C86225238414}"/>
              </a:ext>
            </a:extLst>
          </p:cNvPr>
          <p:cNvSpPr txBox="1"/>
          <p:nvPr/>
        </p:nvSpPr>
        <p:spPr>
          <a:xfrm>
            <a:off x="7131353" y="37841"/>
            <a:ext cx="1959639" cy="523220"/>
          </a:xfrm>
          <a:prstGeom prst="rect">
            <a:avLst/>
          </a:prstGeom>
          <a:solidFill>
            <a:srgbClr val="ED7D31"/>
          </a:solidFill>
          <a:ln w="38100" cap="flat" cmpd="sng" algn="ctr">
            <a:solidFill>
              <a:srgbClr val="ED7D31">
                <a:shade val="15000"/>
              </a:srgbClr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</a:t>
            </a:r>
            <a:endParaRPr kumimoji="0" lang="en-S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5348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a48a9ac-7937-4134-8b13-3620bf967764}" enabled="1" method="Privileged" siteId="{5a4ba6f9-f531-4f32-9467-398f19e69de4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41204</TotalTime>
  <Words>4045</Words>
  <Application>Microsoft Office PowerPoint</Application>
  <PresentationFormat>On-screen Show (4:3)</PresentationFormat>
  <Paragraphs>1155</Paragraphs>
  <Slides>44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9" baseType="lpstr">
      <vt:lpstr>DejaVu Sans</vt:lpstr>
      <vt:lpstr>DejaVu Sans Mono</vt:lpstr>
      <vt:lpstr>LucidaGrande</vt:lpstr>
      <vt:lpstr>System Font Regular</vt:lpstr>
      <vt:lpstr>Arial</vt:lpstr>
      <vt:lpstr>Calibri</vt:lpstr>
      <vt:lpstr>Cambria Math</vt:lpstr>
      <vt:lpstr>Helvetica</vt:lpstr>
      <vt:lpstr>Nunito</vt:lpstr>
      <vt:lpstr>Symbol</vt:lpstr>
      <vt:lpstr>Times</vt:lpstr>
      <vt:lpstr>Times New Roman</vt:lpstr>
      <vt:lpstr>Trebuchet MS</vt:lpstr>
      <vt:lpstr>Wingdings</vt:lpstr>
      <vt:lpstr>Office Theme</vt:lpstr>
      <vt:lpstr>Lecture 5.0 Shortest Paths</vt:lpstr>
      <vt:lpstr>Lecture Goals</vt:lpstr>
      <vt:lpstr>Shortest Paths in an Edge-weighted Digraph</vt:lpstr>
      <vt:lpstr>Data Structures for Single-source Shortest Paths</vt:lpstr>
      <vt:lpstr>Edge Relaxation</vt:lpstr>
      <vt:lpstr>Generic Shortest-paths Algorithm</vt:lpstr>
      <vt:lpstr>Dijkstra's Algorithm</vt:lpstr>
      <vt:lpstr>Dijkstra’s Algorithm: Correctness Proof</vt:lpstr>
      <vt:lpstr>Video Tutorial</vt:lpstr>
      <vt:lpstr>Example Graph</vt:lpstr>
      <vt:lpstr>Initialize</vt:lpstr>
      <vt:lpstr>Visit Node A</vt:lpstr>
      <vt:lpstr>Visit Node B</vt:lpstr>
      <vt:lpstr>Visit Node D</vt:lpstr>
      <vt:lpstr>Visit Node E</vt:lpstr>
      <vt:lpstr>Visit Node F</vt:lpstr>
      <vt:lpstr>End of Algorithm</vt:lpstr>
      <vt:lpstr>Getting the Shortest Path from A to C</vt:lpstr>
      <vt:lpstr>Dijkstra’s Algorithm Example 2</vt:lpstr>
      <vt:lpstr>Dijkstra’s Algorithm Example 3</vt:lpstr>
      <vt:lpstr>Initialize</vt:lpstr>
      <vt:lpstr>Visit Node A </vt:lpstr>
      <vt:lpstr>Visit Node C </vt:lpstr>
      <vt:lpstr>Visit Node B </vt:lpstr>
      <vt:lpstr>Visit Node E </vt:lpstr>
      <vt:lpstr>Visit Node D </vt:lpstr>
      <vt:lpstr>Quiz: Dijstra’s Algorithm</vt:lpstr>
      <vt:lpstr>PowerPoint Presentation</vt:lpstr>
      <vt:lpstr>Bellman-Ford Algorithm</vt:lpstr>
      <vt:lpstr>Bellman-Ford Algorithm Proof of Correctness</vt:lpstr>
      <vt:lpstr>Bellman-Ford Algorithm with Negative Cycle Detection</vt:lpstr>
      <vt:lpstr>Time Complexity of Bellman-Ford Algorithm</vt:lpstr>
      <vt:lpstr>Bellman-Ford Algorithm Example 1</vt:lpstr>
      <vt:lpstr>Bellman-Ford Algorithm Example 1</vt:lpstr>
      <vt:lpstr>Bellman-Ford Algorithm Example 1</vt:lpstr>
      <vt:lpstr>Bellman-Ford Algorithm Example 1</vt:lpstr>
      <vt:lpstr>Bellman-Ford Algorithm Example 1</vt:lpstr>
      <vt:lpstr>Bellman-Ford Algorithm Example 1</vt:lpstr>
      <vt:lpstr>Bellman-Ford Algorithm Example 1</vt:lpstr>
      <vt:lpstr>Bellman-Ford Algorithm Example 1</vt:lpstr>
      <vt:lpstr>Bellman-Ford Algorithm Example 2</vt:lpstr>
      <vt:lpstr>Bellman-Ford Algorithm Visualization</vt:lpstr>
      <vt:lpstr>Quiz</vt:lpstr>
      <vt:lpstr>Quiz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Classes and Objects in Java</dc:title>
  <dc:creator>Jianchen Shan</dc:creator>
  <cp:lastModifiedBy>Zonghua Gu</cp:lastModifiedBy>
  <cp:revision>1196</cp:revision>
  <cp:lastPrinted>2024-11-04T21:27:29Z</cp:lastPrinted>
  <dcterms:created xsi:type="dcterms:W3CDTF">2018-08-13T22:58:39Z</dcterms:created>
  <dcterms:modified xsi:type="dcterms:W3CDTF">2024-11-14T02:24:46Z</dcterms:modified>
</cp:coreProperties>
</file>